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44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45.xml"/>
  <Override ContentType="application/vnd.openxmlformats-officedocument.presentationml.notesSlide+xml" PartName="/ppt/notesSlides/notesSlide46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47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48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49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43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slide+xml" PartName="/ppt/slides/slide17.xml"/>
  <Override ContentType="application/vnd.openxmlformats-officedocument.presentationml.slide+xml" PartName="/ppt/slides/slide42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33.xml"/>
  <Override ContentType="application/vnd.openxmlformats-officedocument.presentationml.slide+xml" PartName="/ppt/slides/slide16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7.xml"/>
  <Override ContentType="application/vnd.openxmlformats-officedocument.presentationml.slide+xml" PartName="/ppt/slides/slide41.xml"/>
  <Override ContentType="application/vnd.openxmlformats-officedocument.presentationml.slide+xml" PartName="/ppt/slides/slide7.xml"/>
  <Override ContentType="application/vnd.openxmlformats-officedocument.presentationml.slide+xml" PartName="/ppt/slides/slide36.xml"/>
  <Override ContentType="application/vnd.openxmlformats-officedocument.presentationml.slide+xml" PartName="/ppt/slides/slide23.xml"/>
  <Override ContentType="application/vnd.openxmlformats-officedocument.presentationml.slide+xml" PartName="/ppt/slides/slide49.xml"/>
  <Override ContentType="application/vnd.openxmlformats-officedocument.presentationml.slide+xml" PartName="/ppt/slides/slide10.xml"/>
  <Override ContentType="application/vnd.openxmlformats-officedocument.presentationml.slide+xml" PartName="/ppt/slides/slide6.xml"/>
  <Override ContentType="application/vnd.openxmlformats-officedocument.presentationml.slide+xml" PartName="/ppt/slides/slide40.xml"/>
  <Override ContentType="application/vnd.openxmlformats-officedocument.presentationml.slide+xml" PartName="/ppt/slides/slide4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9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12.xml"/>
  <Override ContentType="application/vnd.openxmlformats-officedocument.presentationml.slide+xml" PartName="/ppt/slides/slide4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8.xml"/>
  <Override ContentType="application/vnd.openxmlformats-officedocument.presentationml.slide+xml" PartName="/ppt/slides/slide4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32.xml"/>
  <Override ContentType="application/vnd.openxmlformats-officedocument.presentationml.slide+xml" PartName="/ppt/slides/slide1.xml"/>
  <Override ContentType="application/vnd.openxmlformats-officedocument.presentationml.slide+xml" PartName="/ppt/slides/slide45.xml"/>
  <Override ContentType="application/vnd.openxmlformats-officedocument.presentationml.slide+xml" PartName="/ppt/slides/slide28.xml"/>
  <Override ContentType="application/vnd.openxmlformats-officedocument.presentationml.slide+xml" PartName="/ppt/slides/slide15.xml"/>
  <Override ContentType="application/vnd.openxmlformats-officedocument.presentationml.slide+xml" PartName="/ppt/slides/slide31.xml"/>
  <Override ContentType="application/vnd.openxmlformats-officedocument.presentationml.slide+xml" PartName="/ppt/slides/slide27.xml"/>
  <Override ContentType="application/vnd.openxmlformats-officedocument.presentationml.slide+xml" PartName="/ppt/slides/slide2.xml"/>
  <Override ContentType="application/vnd.openxmlformats-officedocument.presentationml.slide+xml" PartName="/ppt/slides/slide44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 showSpecialPlsOnTitleSld="0">
  <p:sldMasterIdLst>
    <p:sldMasterId id="2147483673" r:id="rId5"/>
    <p:sldMasterId id="2147483674" r:id="rId6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  <p:sldId id="286" r:id="rId38"/>
    <p:sldId id="287" r:id="rId39"/>
    <p:sldId id="288" r:id="rId40"/>
    <p:sldId id="289" r:id="rId41"/>
    <p:sldId id="290" r:id="rId42"/>
    <p:sldId id="291" r:id="rId43"/>
    <p:sldId id="292" r:id="rId44"/>
    <p:sldId id="293" r:id="rId45"/>
    <p:sldId id="294" r:id="rId46"/>
    <p:sldId id="295" r:id="rId47"/>
    <p:sldId id="296" r:id="rId48"/>
    <p:sldId id="297" r:id="rId49"/>
    <p:sldId id="298" r:id="rId50"/>
    <p:sldId id="299" r:id="rId51"/>
    <p:sldId id="300" r:id="rId52"/>
    <p:sldId id="301" r:id="rId53"/>
    <p:sldId id="302" r:id="rId54"/>
    <p:sldId id="303" r:id="rId55"/>
    <p:sldId id="304" r:id="rId56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CF86842B-A0A7-4E85-B475-823A7EA30A21}">
  <a:tblStyle styleId="{CF86842B-A0A7-4E85-B475-823A7EA30A21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3.xml"/><Relationship Id="rId42" Type="http://schemas.openxmlformats.org/officeDocument/2006/relationships/slide" Target="slides/slide35.xml"/><Relationship Id="rId41" Type="http://schemas.openxmlformats.org/officeDocument/2006/relationships/slide" Target="slides/slide34.xml"/><Relationship Id="rId44" Type="http://schemas.openxmlformats.org/officeDocument/2006/relationships/slide" Target="slides/slide37.xml"/><Relationship Id="rId43" Type="http://schemas.openxmlformats.org/officeDocument/2006/relationships/slide" Target="slides/slide36.xml"/><Relationship Id="rId46" Type="http://schemas.openxmlformats.org/officeDocument/2006/relationships/slide" Target="slides/slide39.xml"/><Relationship Id="rId45" Type="http://schemas.openxmlformats.org/officeDocument/2006/relationships/slide" Target="slides/slide38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2.xml"/><Relationship Id="rId48" Type="http://schemas.openxmlformats.org/officeDocument/2006/relationships/slide" Target="slides/slide41.xml"/><Relationship Id="rId47" Type="http://schemas.openxmlformats.org/officeDocument/2006/relationships/slide" Target="slides/slide40.xml"/><Relationship Id="rId49" Type="http://schemas.openxmlformats.org/officeDocument/2006/relationships/slide" Target="slides/slide42.xml"/><Relationship Id="rId5" Type="http://schemas.openxmlformats.org/officeDocument/2006/relationships/slideMaster" Target="slideMasters/slideMaster1.xml"/><Relationship Id="rId6" Type="http://schemas.openxmlformats.org/officeDocument/2006/relationships/slideMaster" Target="slideMasters/slideMaster2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31" Type="http://schemas.openxmlformats.org/officeDocument/2006/relationships/slide" Target="slides/slide24.xml"/><Relationship Id="rId30" Type="http://schemas.openxmlformats.org/officeDocument/2006/relationships/slide" Target="slides/slide23.xml"/><Relationship Id="rId33" Type="http://schemas.openxmlformats.org/officeDocument/2006/relationships/slide" Target="slides/slide26.xml"/><Relationship Id="rId32" Type="http://schemas.openxmlformats.org/officeDocument/2006/relationships/slide" Target="slides/slide25.xml"/><Relationship Id="rId35" Type="http://schemas.openxmlformats.org/officeDocument/2006/relationships/slide" Target="slides/slide28.xml"/><Relationship Id="rId34" Type="http://schemas.openxmlformats.org/officeDocument/2006/relationships/slide" Target="slides/slide27.xml"/><Relationship Id="rId37" Type="http://schemas.openxmlformats.org/officeDocument/2006/relationships/slide" Target="slides/slide30.xml"/><Relationship Id="rId36" Type="http://schemas.openxmlformats.org/officeDocument/2006/relationships/slide" Target="slides/slide29.xml"/><Relationship Id="rId39" Type="http://schemas.openxmlformats.org/officeDocument/2006/relationships/slide" Target="slides/slide32.xml"/><Relationship Id="rId38" Type="http://schemas.openxmlformats.org/officeDocument/2006/relationships/slide" Target="slides/slide31.xml"/><Relationship Id="rId20" Type="http://schemas.openxmlformats.org/officeDocument/2006/relationships/slide" Target="slides/slide13.xml"/><Relationship Id="rId22" Type="http://schemas.openxmlformats.org/officeDocument/2006/relationships/slide" Target="slides/slide15.xml"/><Relationship Id="rId21" Type="http://schemas.openxmlformats.org/officeDocument/2006/relationships/slide" Target="slides/slide14.xml"/><Relationship Id="rId24" Type="http://schemas.openxmlformats.org/officeDocument/2006/relationships/slide" Target="slides/slide17.xml"/><Relationship Id="rId23" Type="http://schemas.openxmlformats.org/officeDocument/2006/relationships/slide" Target="slides/slide16.xml"/><Relationship Id="rId26" Type="http://schemas.openxmlformats.org/officeDocument/2006/relationships/slide" Target="slides/slide19.xml"/><Relationship Id="rId25" Type="http://schemas.openxmlformats.org/officeDocument/2006/relationships/slide" Target="slides/slide18.xml"/><Relationship Id="rId28" Type="http://schemas.openxmlformats.org/officeDocument/2006/relationships/slide" Target="slides/slide21.xml"/><Relationship Id="rId27" Type="http://schemas.openxmlformats.org/officeDocument/2006/relationships/slide" Target="slides/slide20.xml"/><Relationship Id="rId29" Type="http://schemas.openxmlformats.org/officeDocument/2006/relationships/slide" Target="slides/slide22.xml"/><Relationship Id="rId51" Type="http://schemas.openxmlformats.org/officeDocument/2006/relationships/slide" Target="slides/slide44.xml"/><Relationship Id="rId50" Type="http://schemas.openxmlformats.org/officeDocument/2006/relationships/slide" Target="slides/slide43.xml"/><Relationship Id="rId53" Type="http://schemas.openxmlformats.org/officeDocument/2006/relationships/slide" Target="slides/slide46.xml"/><Relationship Id="rId52" Type="http://schemas.openxmlformats.org/officeDocument/2006/relationships/slide" Target="slides/slide45.xml"/><Relationship Id="rId11" Type="http://schemas.openxmlformats.org/officeDocument/2006/relationships/slide" Target="slides/slide4.xml"/><Relationship Id="rId55" Type="http://schemas.openxmlformats.org/officeDocument/2006/relationships/slide" Target="slides/slide48.xml"/><Relationship Id="rId10" Type="http://schemas.openxmlformats.org/officeDocument/2006/relationships/slide" Target="slides/slide3.xml"/><Relationship Id="rId54" Type="http://schemas.openxmlformats.org/officeDocument/2006/relationships/slide" Target="slides/slide47.xml"/><Relationship Id="rId13" Type="http://schemas.openxmlformats.org/officeDocument/2006/relationships/slide" Target="slides/slide6.xml"/><Relationship Id="rId12" Type="http://schemas.openxmlformats.org/officeDocument/2006/relationships/slide" Target="slides/slide5.xml"/><Relationship Id="rId56" Type="http://schemas.openxmlformats.org/officeDocument/2006/relationships/slide" Target="slides/slide49.xml"/><Relationship Id="rId15" Type="http://schemas.openxmlformats.org/officeDocument/2006/relationships/slide" Target="slides/slide8.xml"/><Relationship Id="rId14" Type="http://schemas.openxmlformats.org/officeDocument/2006/relationships/slide" Target="slides/slide7.xml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19" Type="http://schemas.openxmlformats.org/officeDocument/2006/relationships/slide" Target="slides/slide12.xml"/><Relationship Id="rId18" Type="http://schemas.openxmlformats.org/officeDocument/2006/relationships/slide" Target="slides/slide1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g31441846c39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" name="Google Shape;108;g31441846c39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g31455c8bc1e_1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2" name="Google Shape;192;g31455c8bc1e_1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g327d4a64f8b_0_5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9" name="Google Shape;199;g327d4a64f8b_0_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g327d4a64f8b_0_5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9" name="Google Shape;209;g327d4a64f8b_0_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g327d4a64f8b_0_6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7" name="Google Shape;217;g327d4a64f8b_0_6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g327d4a64f8b_0_9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5" name="Google Shape;225;g327d4a64f8b_0_9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g31455c8bc1e_2_5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5" name="Google Shape;255;g31455c8bc1e_2_5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5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g327d4a64f8b_0_53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7" name="Google Shape;277;g327d4a64f8b_0_5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7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g327d4a64f8b_0_55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9" name="Google Shape;299;g327d4a64f8b_0_5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4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g327d4a64f8b_0_1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6" name="Google Shape;316;g327d4a64f8b_0_1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g327d4a64f8b_0_28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3" name="Google Shape;323;g327d4a64f8b_0_28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31441846c39_0_17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Google Shape;117;g31441846c39_0_17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0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g327d4a64f8b_0_3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2" name="Google Shape;342;g327d4a64f8b_0_3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0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Google Shape;361;g327d4a64f8b_0_33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2" name="Google Shape;362;g327d4a64f8b_0_3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0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g327d4a64f8b_0_4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2" name="Google Shape;382;g327d4a64f8b_0_4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4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Google Shape;415;g327d4a64f8b_0_46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6" name="Google Shape;416;g327d4a64f8b_0_4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5" name="Shape 4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Google Shape;436;g327d4a64f8b_0_19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7" name="Google Shape;437;g327d4a64f8b_0_19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5" name="Shape 4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" name="Google Shape;466;g327d4a64f8b_0_8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7" name="Google Shape;467;g327d4a64f8b_0_8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3" name="Shape 5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4" name="Google Shape;504;g327d4a64f8b_0_22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5" name="Google Shape;505;g327d4a64f8b_0_2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5" name="Shape 5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6" name="Google Shape;536;g327d4a64f8b_0_2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7" name="Google Shape;537;g327d4a64f8b_0_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3" name="Shape 5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4" name="Google Shape;544;g327d4a64f8b_0_14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5" name="Google Shape;545;g327d4a64f8b_0_1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0" name="Shape 5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1" name="Google Shape;551;g327d4a64f8b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2" name="Google Shape;552;g327d4a64f8b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g31441846c39_0_1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" name="Google Shape;124;g31441846c39_0_1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8" name="Shape 5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9" name="Google Shape;559;g327d4a64f8b_0_4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0" name="Google Shape;560;g327d4a64f8b_0_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5" name="Shape 5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6" name="Google Shape;566;g327d4a64f8b_0_26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7" name="Google Shape;567;g327d4a64f8b_0_26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2" name="Shape 5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" name="Google Shape;573;g327d4a64f8b_0_57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4" name="Google Shape;574;g327d4a64f8b_0_57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8" name="Shape 5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9" name="Google Shape;589;g31455c8bc1e_2_13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0" name="Google Shape;590;g31455c8bc1e_2_1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5" name="Shape 5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6" name="Google Shape;596;g32e1cbac700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7" name="Google Shape;597;g32e1cbac700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1" name="Shape 6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2" name="Google Shape;602;g32e1cbac700_0_21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3" name="Google Shape;603;g32e1cbac700_0_21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7" name="Shape 6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8" name="Google Shape;608;g32e1cbac700_0_21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9" name="Google Shape;609;g32e1cbac700_0_21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6" name="Shape 6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7" name="Google Shape;617;g32e1cbac700_0_22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8" name="Google Shape;618;g32e1cbac700_0_22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7" name="Shape 6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8" name="Google Shape;628;g32e1cbac700_0_23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9" name="Google Shape;629;g32e1cbac700_0_23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4" name="Shape 6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5" name="Google Shape;635;g32e1cbac700_0_28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6" name="Google Shape;636;g32e1cbac700_0_28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31441846c39_0_13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Google Shape;132;g31441846c39_0_1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1" name="Shape 6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2" name="Google Shape;642;g32e1cbac700_0_38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3" name="Google Shape;643;g32e1cbac700_0_38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8" name="Shape 6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9" name="Google Shape;649;g32e1cbac700_3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0" name="Google Shape;650;g32e1cbac700_3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5" name="Shape 6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6" name="Google Shape;656;g32e1cbac700_0_39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7" name="Google Shape;657;g32e1cbac700_0_39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2" name="Shape 6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3" name="Google Shape;663;g32e1cbac700_0_40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4" name="Google Shape;664;g32e1cbac700_0_40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9" name="Shape 6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0" name="Google Shape;670;g32e1cbac700_0_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1" name="Google Shape;671;g32e1cbac700_0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4" name="Shape 6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5" name="Google Shape;685;g32e1cbac700_0_2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6" name="Google Shape;686;g32e1cbac700_0_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2" name="Shape 6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3" name="Google Shape;693;g32e1cbac700_0_3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4" name="Google Shape;694;g32e1cbac700_0_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2" name="Shape 7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3" name="Google Shape;703;g32e1cbac700_0_30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4" name="Google Shape;704;g32e1cbac700_0_30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0" name="Shape 7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1" name="Google Shape;731;g31441846c39_0_8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2" name="Google Shape;732;g31441846c39_0_8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7" name="Shape 7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8" name="Google Shape;738;g31441846c39_0_8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9" name="Google Shape;739;g31441846c39_0_8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g31441846c39_0_14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8" name="Google Shape;148;g31441846c39_0_14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g31441846c39_0_15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7" name="Google Shape;157;g31441846c39_0_1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g31455c8bc1e_1_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8" name="Google Shape;168;g31455c8bc1e_1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g31455c8bc1e_1_4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4" name="Google Shape;174;g31455c8bc1e_1_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g31455c8bc1e_1_6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5" name="Google Shape;185;g31455c8bc1e_1_6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Only">
  <p:cSld name="1_Title Only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274742" y="375926"/>
            <a:ext cx="8297700" cy="366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68575" wrap="square" tIns="34275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1" i="0" sz="2400"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274742" y="751632"/>
            <a:ext cx="8297700" cy="228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68575" wrap="square" tIns="34275">
            <a:noAutofit/>
          </a:bodyPr>
          <a:lstStyle>
            <a:lvl1pPr indent="-228600" lvl="0" marL="457200" marR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E7F86"/>
              </a:buClr>
              <a:buSzPts val="1200"/>
              <a:buFont typeface="Arial"/>
              <a:buNone/>
              <a:defRPr b="0" sz="1200">
                <a:solidFill>
                  <a:srgbClr val="7E7F86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5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59" name="Google Shape;59;p15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60" name="Google Shape;60;p1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6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63" name="Google Shape;63;p1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7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2800"/>
              <a:buFont typeface="Lexend"/>
              <a:buNone/>
              <a:defRPr>
                <a:latin typeface="Lexend"/>
                <a:ea typeface="Lexend"/>
                <a:cs typeface="Lexend"/>
                <a:sym typeface="Lexend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2800"/>
              <a:buFont typeface="Lexend"/>
              <a:buNone/>
              <a:defRPr>
                <a:latin typeface="Lexend"/>
                <a:ea typeface="Lexend"/>
                <a:cs typeface="Lexend"/>
                <a:sym typeface="Lexend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2800"/>
              <a:buFont typeface="Lexend"/>
              <a:buNone/>
              <a:defRPr>
                <a:latin typeface="Lexend"/>
                <a:ea typeface="Lexend"/>
                <a:cs typeface="Lexend"/>
                <a:sym typeface="Lexend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2800"/>
              <a:buFont typeface="Lexend"/>
              <a:buNone/>
              <a:defRPr>
                <a:latin typeface="Lexend"/>
                <a:ea typeface="Lexend"/>
                <a:cs typeface="Lexend"/>
                <a:sym typeface="Lexend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2800"/>
              <a:buFont typeface="Lexend"/>
              <a:buNone/>
              <a:defRPr>
                <a:latin typeface="Lexend"/>
                <a:ea typeface="Lexend"/>
                <a:cs typeface="Lexend"/>
                <a:sym typeface="Lexend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2800"/>
              <a:buFont typeface="Lexend"/>
              <a:buNone/>
              <a:defRPr>
                <a:latin typeface="Lexend"/>
                <a:ea typeface="Lexend"/>
                <a:cs typeface="Lexend"/>
                <a:sym typeface="Lexend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2800"/>
              <a:buFont typeface="Lexend"/>
              <a:buNone/>
              <a:defRPr>
                <a:latin typeface="Lexend"/>
                <a:ea typeface="Lexend"/>
                <a:cs typeface="Lexend"/>
                <a:sym typeface="Lexend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2800"/>
              <a:buFont typeface="Lexend"/>
              <a:buNone/>
              <a:defRPr>
                <a:latin typeface="Lexend"/>
                <a:ea typeface="Lexend"/>
                <a:cs typeface="Lexend"/>
                <a:sym typeface="Lexend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2800"/>
              <a:buFont typeface="Lexend"/>
              <a:buNone/>
              <a:defRPr>
                <a:latin typeface="Lexend"/>
                <a:ea typeface="Lexend"/>
                <a:cs typeface="Lexend"/>
                <a:sym typeface="Lexend"/>
              </a:defRPr>
            </a:lvl9pPr>
          </a:lstStyle>
          <a:p/>
        </p:txBody>
      </p:sp>
      <p:sp>
        <p:nvSpPr>
          <p:cNvPr id="66" name="Google Shape;66;p17"/>
          <p:cNvSpPr txBox="1"/>
          <p:nvPr>
            <p:ph idx="1" type="body"/>
          </p:nvPr>
        </p:nvSpPr>
        <p:spPr>
          <a:xfrm>
            <a:off x="311700" y="923875"/>
            <a:ext cx="8520600" cy="3739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Font typeface="Lexend"/>
              <a:buChar char="●"/>
              <a:defRPr>
                <a:latin typeface="Lexend"/>
                <a:ea typeface="Lexend"/>
                <a:cs typeface="Lexend"/>
                <a:sym typeface="Lexend"/>
              </a:defRPr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Font typeface="Lexend"/>
              <a:buChar char="○"/>
              <a:defRPr>
                <a:latin typeface="Lexend"/>
                <a:ea typeface="Lexend"/>
                <a:cs typeface="Lexend"/>
                <a:sym typeface="Lexend"/>
              </a:defRPr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Font typeface="Lexend"/>
              <a:buChar char="■"/>
              <a:defRPr>
                <a:latin typeface="Lexend"/>
                <a:ea typeface="Lexend"/>
                <a:cs typeface="Lexend"/>
                <a:sym typeface="Lexend"/>
              </a:defRPr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Font typeface="Lexend"/>
              <a:buChar char="●"/>
              <a:defRPr>
                <a:latin typeface="Lexend"/>
                <a:ea typeface="Lexend"/>
                <a:cs typeface="Lexend"/>
                <a:sym typeface="Lexend"/>
              </a:defRPr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Font typeface="Lexend"/>
              <a:buChar char="○"/>
              <a:defRPr>
                <a:latin typeface="Lexend"/>
                <a:ea typeface="Lexend"/>
                <a:cs typeface="Lexend"/>
                <a:sym typeface="Lexend"/>
              </a:defRPr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Font typeface="Lexend"/>
              <a:buChar char="■"/>
              <a:defRPr>
                <a:latin typeface="Lexend"/>
                <a:ea typeface="Lexend"/>
                <a:cs typeface="Lexend"/>
                <a:sym typeface="Lexend"/>
              </a:defRPr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Font typeface="Lexend"/>
              <a:buChar char="●"/>
              <a:defRPr>
                <a:latin typeface="Lexend"/>
                <a:ea typeface="Lexend"/>
                <a:cs typeface="Lexend"/>
                <a:sym typeface="Lexend"/>
              </a:defRPr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Font typeface="Lexend"/>
              <a:buChar char="○"/>
              <a:defRPr>
                <a:latin typeface="Lexend"/>
                <a:ea typeface="Lexend"/>
                <a:cs typeface="Lexend"/>
                <a:sym typeface="Lexend"/>
              </a:defRPr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Font typeface="Lexend"/>
              <a:buChar char="■"/>
              <a:defRPr>
                <a:latin typeface="Lexend"/>
                <a:ea typeface="Lexend"/>
                <a:cs typeface="Lexend"/>
                <a:sym typeface="Lexend"/>
              </a:defRPr>
            </a:lvl9pPr>
          </a:lstStyle>
          <a:p/>
        </p:txBody>
      </p:sp>
      <p:sp>
        <p:nvSpPr>
          <p:cNvPr id="67" name="Google Shape;67;p1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>
                <a:latin typeface="Lexend"/>
                <a:ea typeface="Lexend"/>
                <a:cs typeface="Lexend"/>
                <a:sym typeface="Lexend"/>
              </a:defRPr>
            </a:lvl1pPr>
            <a:lvl2pPr lvl="1" rtl="0">
              <a:buNone/>
              <a:defRPr>
                <a:latin typeface="Lexend"/>
                <a:ea typeface="Lexend"/>
                <a:cs typeface="Lexend"/>
                <a:sym typeface="Lexend"/>
              </a:defRPr>
            </a:lvl2pPr>
            <a:lvl3pPr lvl="2" rtl="0">
              <a:buNone/>
              <a:defRPr>
                <a:latin typeface="Lexend"/>
                <a:ea typeface="Lexend"/>
                <a:cs typeface="Lexend"/>
                <a:sym typeface="Lexend"/>
              </a:defRPr>
            </a:lvl3pPr>
            <a:lvl4pPr lvl="3" rtl="0">
              <a:buNone/>
              <a:defRPr>
                <a:latin typeface="Lexend"/>
                <a:ea typeface="Lexend"/>
                <a:cs typeface="Lexend"/>
                <a:sym typeface="Lexend"/>
              </a:defRPr>
            </a:lvl4pPr>
            <a:lvl5pPr lvl="4" rtl="0">
              <a:buNone/>
              <a:defRPr>
                <a:latin typeface="Lexend"/>
                <a:ea typeface="Lexend"/>
                <a:cs typeface="Lexend"/>
                <a:sym typeface="Lexend"/>
              </a:defRPr>
            </a:lvl5pPr>
            <a:lvl6pPr lvl="5" rtl="0">
              <a:buNone/>
              <a:defRPr>
                <a:latin typeface="Lexend"/>
                <a:ea typeface="Lexend"/>
                <a:cs typeface="Lexend"/>
                <a:sym typeface="Lexend"/>
              </a:defRPr>
            </a:lvl6pPr>
            <a:lvl7pPr lvl="6" rtl="0">
              <a:buNone/>
              <a:defRPr>
                <a:latin typeface="Lexend"/>
                <a:ea typeface="Lexend"/>
                <a:cs typeface="Lexend"/>
                <a:sym typeface="Lexend"/>
              </a:defRPr>
            </a:lvl7pPr>
            <a:lvl8pPr lvl="7" rtl="0">
              <a:buNone/>
              <a:defRPr>
                <a:latin typeface="Lexend"/>
                <a:ea typeface="Lexend"/>
                <a:cs typeface="Lexend"/>
                <a:sym typeface="Lexend"/>
              </a:defRPr>
            </a:lvl8pPr>
            <a:lvl9pPr lvl="8" rtl="0">
              <a:buNone/>
              <a:defRPr>
                <a:latin typeface="Lexend"/>
                <a:ea typeface="Lexend"/>
                <a:cs typeface="Lexend"/>
                <a:sym typeface="Lexend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8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0" name="Google Shape;70;p18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71" name="Google Shape;71;p18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72" name="Google Shape;72;p1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9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5" name="Google Shape;75;p1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20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78" name="Google Shape;78;p20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79" name="Google Shape;79;p2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1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82" name="Google Shape;82;p2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22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5" name="Google Shape;85;p22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86" name="Google Shape;86;p22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87" name="Google Shape;87;p22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88" name="Google Shape;88;p2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3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91" name="Google Shape;91;p2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4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94" name="Google Shape;94;p24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rtl="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95" name="Google Shape;95;p2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 1">
  <p:cSld name="TITLE_AND_BODY_5"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26"/>
          <p:cNvSpPr txBox="1"/>
          <p:nvPr>
            <p:ph type="title"/>
          </p:nvPr>
        </p:nvSpPr>
        <p:spPr>
          <a:xfrm>
            <a:off x="311700" y="287300"/>
            <a:ext cx="8520600" cy="95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00" name="Google Shape;100;p26"/>
          <p:cNvSpPr txBox="1"/>
          <p:nvPr>
            <p:ph idx="1" type="body"/>
          </p:nvPr>
        </p:nvSpPr>
        <p:spPr>
          <a:xfrm>
            <a:off x="311700" y="1094000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>
            <a:lvl1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→"/>
              <a:defRPr/>
            </a:lvl1pPr>
            <a:lvl2pPr indent="-3175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+"/>
              <a:defRPr/>
            </a:lvl2pPr>
            <a:lvl3pPr indent="-317500" lvl="2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•"/>
              <a:defRPr/>
            </a:lvl3pPr>
            <a:lvl4pPr indent="-317500" lvl="3" marL="1828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᠆"/>
              <a:defRPr/>
            </a:lvl4pPr>
            <a:lvl5pPr indent="-317500" lvl="4" marL="22860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01" name="Google Shape;101;p26"/>
          <p:cNvSpPr txBox="1"/>
          <p:nvPr>
            <p:ph idx="12" type="sldNum"/>
          </p:nvPr>
        </p:nvSpPr>
        <p:spPr>
          <a:xfrm>
            <a:off x="8595308" y="4827467"/>
            <a:ext cx="5487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sp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_4">
  <p:cSld name="TITLE_AND_BODY_4"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27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04" name="Google Shape;104;p27"/>
          <p:cNvSpPr txBox="1"/>
          <p:nvPr>
            <p:ph idx="1" type="body"/>
          </p:nvPr>
        </p:nvSpPr>
        <p:spPr>
          <a:xfrm>
            <a:off x="311700" y="923875"/>
            <a:ext cx="8520600" cy="3739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05" name="Google Shape;105;p2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heme" Target="../theme/theme2.xml"/><Relationship Id="rId5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9.xml"/><Relationship Id="rId8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exend"/>
              <a:buNone/>
              <a:defRPr sz="28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exend"/>
              <a:buNone/>
              <a:defRPr sz="28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exend"/>
              <a:buNone/>
              <a:defRPr sz="28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exend"/>
              <a:buNone/>
              <a:defRPr sz="28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exend"/>
              <a:buNone/>
              <a:defRPr sz="28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exend"/>
              <a:buNone/>
              <a:defRPr sz="28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exend"/>
              <a:buNone/>
              <a:defRPr sz="28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exend"/>
              <a:buNone/>
              <a:defRPr sz="28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exend"/>
              <a:buNone/>
              <a:defRPr sz="28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exend"/>
              <a:buChar char="●"/>
              <a:defRPr sz="1800">
                <a:solidFill>
                  <a:schemeClr val="dk2"/>
                </a:solidFill>
                <a:latin typeface="Lexend"/>
                <a:ea typeface="Lexend"/>
                <a:cs typeface="Lexend"/>
                <a:sym typeface="Lexend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exend"/>
              <a:buChar char="○"/>
              <a:defRPr>
                <a:solidFill>
                  <a:schemeClr val="dk2"/>
                </a:solidFill>
                <a:latin typeface="Lexend"/>
                <a:ea typeface="Lexend"/>
                <a:cs typeface="Lexend"/>
                <a:sym typeface="Lexend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exend"/>
              <a:buChar char="■"/>
              <a:defRPr>
                <a:solidFill>
                  <a:schemeClr val="dk2"/>
                </a:solidFill>
                <a:latin typeface="Lexend"/>
                <a:ea typeface="Lexend"/>
                <a:cs typeface="Lexend"/>
                <a:sym typeface="Lexend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exend"/>
              <a:buChar char="●"/>
              <a:defRPr>
                <a:solidFill>
                  <a:schemeClr val="dk2"/>
                </a:solidFill>
                <a:latin typeface="Lexend"/>
                <a:ea typeface="Lexend"/>
                <a:cs typeface="Lexend"/>
                <a:sym typeface="Lexend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exend"/>
              <a:buChar char="○"/>
              <a:defRPr>
                <a:solidFill>
                  <a:schemeClr val="dk2"/>
                </a:solidFill>
                <a:latin typeface="Lexend"/>
                <a:ea typeface="Lexend"/>
                <a:cs typeface="Lexend"/>
                <a:sym typeface="Lexend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exend"/>
              <a:buChar char="■"/>
              <a:defRPr>
                <a:solidFill>
                  <a:schemeClr val="dk2"/>
                </a:solidFill>
                <a:latin typeface="Lexend"/>
                <a:ea typeface="Lexend"/>
                <a:cs typeface="Lexend"/>
                <a:sym typeface="Lexend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exend"/>
              <a:buChar char="●"/>
              <a:defRPr>
                <a:solidFill>
                  <a:schemeClr val="dk2"/>
                </a:solidFill>
                <a:latin typeface="Lexend"/>
                <a:ea typeface="Lexend"/>
                <a:cs typeface="Lexend"/>
                <a:sym typeface="Lexend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exend"/>
              <a:buChar char="○"/>
              <a:defRPr>
                <a:solidFill>
                  <a:schemeClr val="dk2"/>
                </a:solidFill>
                <a:latin typeface="Lexend"/>
                <a:ea typeface="Lexend"/>
                <a:cs typeface="Lexend"/>
                <a:sym typeface="Lexend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exend"/>
              <a:buChar char="■"/>
              <a:defRPr>
                <a:solidFill>
                  <a:schemeClr val="dk2"/>
                </a:solidFill>
                <a:latin typeface="Lexend"/>
                <a:ea typeface="Lexend"/>
                <a:cs typeface="Lexend"/>
                <a:sym typeface="Lexend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4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exend"/>
              <a:buNone/>
              <a:defRPr sz="28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5" name="Google Shape;55;p14"/>
          <p:cNvSpPr txBox="1"/>
          <p:nvPr>
            <p:ph idx="1" type="body"/>
          </p:nvPr>
        </p:nvSpPr>
        <p:spPr>
          <a:xfrm>
            <a:off x="311700" y="923875"/>
            <a:ext cx="8520600" cy="373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exend"/>
              <a:buChar char="●"/>
              <a:defRPr sz="18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defRPr>
            </a:lvl1pPr>
            <a:lvl2pPr indent="-31750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exend"/>
              <a:buChar char="○"/>
              <a:defRPr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defRPr>
            </a:lvl2pPr>
            <a:lvl3pPr indent="-317500" lvl="2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exend"/>
              <a:buChar char="■"/>
              <a:defRPr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defRPr>
            </a:lvl3pPr>
            <a:lvl4pPr indent="-317500" lvl="3" marL="1828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exend"/>
              <a:buChar char="●"/>
              <a:defRPr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defRPr>
            </a:lvl4pPr>
            <a:lvl5pPr indent="-317500" lvl="4" marL="2286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exend"/>
              <a:buChar char="○"/>
              <a:defRPr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defRPr>
            </a:lvl5pPr>
            <a:lvl6pPr indent="-317500" lvl="5" marL="2743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exend"/>
              <a:buChar char="■"/>
              <a:defRPr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defRPr>
            </a:lvl6pPr>
            <a:lvl7pPr indent="-317500" lvl="6" marL="3200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exend"/>
              <a:buChar char="●"/>
              <a:defRPr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defRPr>
            </a:lvl7pPr>
            <a:lvl8pPr indent="-317500" lvl="7" marL="3657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exend"/>
              <a:buChar char="○"/>
              <a:defRPr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defRPr>
            </a:lvl8pPr>
            <a:lvl9pPr indent="-317500" lvl="8" marL="411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exend"/>
              <a:buChar char="■"/>
              <a:defRPr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defRPr>
            </a:lvl9pPr>
          </a:lstStyle>
          <a:p/>
        </p:txBody>
      </p:sp>
      <p:sp>
        <p:nvSpPr>
          <p:cNvPr id="56" name="Google Shape;56;p1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 algn="r">
              <a:buNone/>
              <a:defRPr sz="1000">
                <a:solidFill>
                  <a:schemeClr val="dk2"/>
                </a:solidFill>
              </a:defRPr>
            </a:lvl1pPr>
            <a:lvl2pPr lvl="1" rtl="0" algn="r">
              <a:buNone/>
              <a:defRPr sz="1000">
                <a:solidFill>
                  <a:schemeClr val="dk2"/>
                </a:solidFill>
              </a:defRPr>
            </a:lvl2pPr>
            <a:lvl3pPr lvl="2" rtl="0" algn="r">
              <a:buNone/>
              <a:defRPr sz="1000">
                <a:solidFill>
                  <a:schemeClr val="dk2"/>
                </a:solidFill>
              </a:defRPr>
            </a:lvl3pPr>
            <a:lvl4pPr lvl="3" rtl="0" algn="r">
              <a:buNone/>
              <a:defRPr sz="1000">
                <a:solidFill>
                  <a:schemeClr val="dk2"/>
                </a:solidFill>
              </a:defRPr>
            </a:lvl4pPr>
            <a:lvl5pPr lvl="4" rtl="0" algn="r">
              <a:buNone/>
              <a:defRPr sz="1000">
                <a:solidFill>
                  <a:schemeClr val="dk2"/>
                </a:solidFill>
              </a:defRPr>
            </a:lvl5pPr>
            <a:lvl6pPr lvl="5" rtl="0" algn="r">
              <a:buNone/>
              <a:defRPr sz="1000">
                <a:solidFill>
                  <a:schemeClr val="dk2"/>
                </a:solidFill>
              </a:defRPr>
            </a:lvl6pPr>
            <a:lvl7pPr lvl="6" rtl="0" algn="r">
              <a:buNone/>
              <a:defRPr sz="1000">
                <a:solidFill>
                  <a:schemeClr val="dk2"/>
                </a:solidFill>
              </a:defRPr>
            </a:lvl7pPr>
            <a:lvl8pPr lvl="7" rtl="0" algn="r">
              <a:buNone/>
              <a:defRPr sz="1000">
                <a:solidFill>
                  <a:schemeClr val="dk2"/>
                </a:solidFill>
              </a:defRPr>
            </a:lvl8pPr>
            <a:lvl9pPr lvl="8" rtl="0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4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0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26.xml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19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28.xml"/><Relationship Id="rId3" Type="http://schemas.openxmlformats.org/officeDocument/2006/relationships/hyperlink" Target="https://flashinfer.ai/2024/02/02/cascade-inference.html" TargetMode="External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49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30.xml"/><Relationship Id="rId3" Type="http://schemas.openxmlformats.org/officeDocument/2006/relationships/hyperlink" Target="https://github.com/vllm-project/vllm/pull/11532" TargetMode="External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31.xml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5.png"/><Relationship Id="rId4" Type="http://schemas.openxmlformats.org/officeDocument/2006/relationships/image" Target="../media/image37.png"/><Relationship Id="rId5" Type="http://schemas.openxmlformats.org/officeDocument/2006/relationships/image" Target="../media/image48.pn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33.xml"/><Relationship Id="rId3" Type="http://schemas.openxmlformats.org/officeDocument/2006/relationships/hyperlink" Target="https://github.com/vllm-project/vllm/tree/main/vllm/v1" TargetMode="External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4.xml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5.xml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7.png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8.png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8.xml"/><Relationship Id="rId3" Type="http://schemas.openxmlformats.org/officeDocument/2006/relationships/image" Target="../media/image27.png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39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7.png"/><Relationship Id="rId4" Type="http://schemas.openxmlformats.org/officeDocument/2006/relationships/image" Target="../media/image1.png"/><Relationship Id="rId5" Type="http://schemas.openxmlformats.org/officeDocument/2006/relationships/hyperlink" Target="https://github.com/vllm-project/vllm" TargetMode="External"/><Relationship Id="rId6" Type="http://schemas.openxmlformats.org/officeDocument/2006/relationships/image" Target="../media/image9.png"/><Relationship Id="rId7" Type="http://schemas.openxmlformats.org/officeDocument/2006/relationships/image" Target="../media/image17.png"/><Relationship Id="rId8" Type="http://schemas.openxmlformats.org/officeDocument/2006/relationships/image" Target="../media/image3.png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40.xml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41.xml"/><Relationship Id="rId3" Type="http://schemas.openxmlformats.org/officeDocument/2006/relationships/hyperlink" Target="https://github.com/OpenRLHF/OpenRLHF" TargetMode="External"/><Relationship Id="rId4" Type="http://schemas.openxmlformats.org/officeDocument/2006/relationships/hyperlink" Target="https://github.com/volcengine/verl" TargetMode="External"/><Relationship Id="rId5" Type="http://schemas.openxmlformats.org/officeDocument/2006/relationships/hyperlink" Target="https://github.com/allenai/open-instruct" TargetMode="External"/><Relationship Id="rId6" Type="http://schemas.openxmlformats.org/officeDocument/2006/relationships/hyperlink" Target="https://github.com/hiyouga/LLaMA-Factory" TargetMode="External"/><Relationship Id="rId7" Type="http://schemas.openxmlformats.org/officeDocument/2006/relationships/hyperlink" Target="https://github.com/vllm-project/vllm/pull/11743" TargetMode="External"/><Relationship Id="rId8" Type="http://schemas.openxmlformats.org/officeDocument/2006/relationships/hyperlink" Target="https://github.com/vllm-project/vllm/pull/12084" TargetMode="External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42.xml"/></Relationships>
</file>

<file path=ppt/slides/_rels/slide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43.xml"/></Relationships>
</file>

<file path=ppt/slides/_rels/slide4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4.xml"/><Relationship Id="rId3" Type="http://schemas.openxmlformats.org/officeDocument/2006/relationships/image" Target="../media/image30.png"/><Relationship Id="rId4" Type="http://schemas.openxmlformats.org/officeDocument/2006/relationships/image" Target="../media/image22.png"/></Relationships>
</file>

<file path=ppt/slides/_rels/slide4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5.xml"/><Relationship Id="rId3" Type="http://schemas.openxmlformats.org/officeDocument/2006/relationships/image" Target="../media/image15.png"/><Relationship Id="rId4" Type="http://schemas.openxmlformats.org/officeDocument/2006/relationships/image" Target="../media/image30.png"/></Relationships>
</file>

<file path=ppt/slides/_rels/slide4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6.xml"/><Relationship Id="rId3" Type="http://schemas.openxmlformats.org/officeDocument/2006/relationships/image" Target="../media/image21.png"/><Relationship Id="rId4" Type="http://schemas.openxmlformats.org/officeDocument/2006/relationships/image" Target="../media/image29.png"/></Relationships>
</file>

<file path=ppt/slides/_rels/slide47.xml.rels><?xml version="1.0" encoding="UTF-8" standalone="yes"?><Relationships xmlns="http://schemas.openxmlformats.org/package/2006/relationships"><Relationship Id="rId20" Type="http://schemas.openxmlformats.org/officeDocument/2006/relationships/image" Target="../media/image35.png"/><Relationship Id="rId11" Type="http://schemas.openxmlformats.org/officeDocument/2006/relationships/image" Target="../media/image33.png"/><Relationship Id="rId22" Type="http://schemas.openxmlformats.org/officeDocument/2006/relationships/image" Target="../media/image41.png"/><Relationship Id="rId10" Type="http://schemas.openxmlformats.org/officeDocument/2006/relationships/image" Target="../media/image18.png"/><Relationship Id="rId21" Type="http://schemas.openxmlformats.org/officeDocument/2006/relationships/image" Target="../media/image26.png"/><Relationship Id="rId13" Type="http://schemas.openxmlformats.org/officeDocument/2006/relationships/image" Target="../media/image43.png"/><Relationship Id="rId24" Type="http://schemas.openxmlformats.org/officeDocument/2006/relationships/image" Target="../media/image32.png"/><Relationship Id="rId12" Type="http://schemas.openxmlformats.org/officeDocument/2006/relationships/image" Target="../media/image42.png"/><Relationship Id="rId23" Type="http://schemas.openxmlformats.org/officeDocument/2006/relationships/image" Target="../media/image40.pn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7.xml"/><Relationship Id="rId3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image" Target="../media/image16.png"/><Relationship Id="rId15" Type="http://schemas.openxmlformats.org/officeDocument/2006/relationships/image" Target="../media/image38.png"/><Relationship Id="rId14" Type="http://schemas.openxmlformats.org/officeDocument/2006/relationships/image" Target="../media/image20.png"/><Relationship Id="rId17" Type="http://schemas.openxmlformats.org/officeDocument/2006/relationships/image" Target="../media/image45.png"/><Relationship Id="rId16" Type="http://schemas.openxmlformats.org/officeDocument/2006/relationships/image" Target="../media/image28.png"/><Relationship Id="rId5" Type="http://schemas.openxmlformats.org/officeDocument/2006/relationships/image" Target="../media/image23.png"/><Relationship Id="rId19" Type="http://schemas.openxmlformats.org/officeDocument/2006/relationships/image" Target="../media/image24.png"/><Relationship Id="rId6" Type="http://schemas.openxmlformats.org/officeDocument/2006/relationships/image" Target="../media/image31.png"/><Relationship Id="rId18" Type="http://schemas.openxmlformats.org/officeDocument/2006/relationships/image" Target="../media/image25.png"/><Relationship Id="rId7" Type="http://schemas.openxmlformats.org/officeDocument/2006/relationships/image" Target="../media/image11.png"/><Relationship Id="rId8" Type="http://schemas.openxmlformats.org/officeDocument/2006/relationships/image" Target="../media/image14.png"/></Relationships>
</file>

<file path=ppt/slides/_rels/slide4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8.xml"/></Relationships>
</file>

<file path=ppt/slides/_rels/slide4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49.xml"/><Relationship Id="rId3" Type="http://schemas.openxmlformats.org/officeDocument/2006/relationships/image" Target="../media/image46.png"/><Relationship Id="rId4" Type="http://schemas.openxmlformats.org/officeDocument/2006/relationships/image" Target="../media/image34.png"/><Relationship Id="rId9" Type="http://schemas.openxmlformats.org/officeDocument/2006/relationships/image" Target="../media/image39.png"/><Relationship Id="rId5" Type="http://schemas.openxmlformats.org/officeDocument/2006/relationships/hyperlink" Target="https://github.com/vllm-project/vllm" TargetMode="External"/><Relationship Id="rId6" Type="http://schemas.openxmlformats.org/officeDocument/2006/relationships/image" Target="../media/image36.png"/><Relationship Id="rId7" Type="http://schemas.openxmlformats.org/officeDocument/2006/relationships/image" Target="../media/image44.png"/><Relationship Id="rId8" Type="http://schemas.openxmlformats.org/officeDocument/2006/relationships/hyperlink" Target="https://slack.vllm.ai" TargetMode="Externa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28"/>
          <p:cNvSpPr txBox="1"/>
          <p:nvPr>
            <p:ph type="ctrTitle"/>
          </p:nvPr>
        </p:nvSpPr>
        <p:spPr>
          <a:xfrm>
            <a:off x="845100" y="515975"/>
            <a:ext cx="75723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4500">
                <a:solidFill>
                  <a:srgbClr val="454545"/>
                </a:solidFill>
              </a:rPr>
              <a:t>V1 Update &amp; Q1 Roadmap</a:t>
            </a:r>
            <a:endParaRPr sz="4500">
              <a:solidFill>
                <a:srgbClr val="454545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111" name="Google Shape;111;p28"/>
          <p:cNvSpPr txBox="1"/>
          <p:nvPr>
            <p:ph idx="1" type="subTitle"/>
          </p:nvPr>
        </p:nvSpPr>
        <p:spPr>
          <a:xfrm>
            <a:off x="845100" y="2605525"/>
            <a:ext cx="7408800" cy="164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454545"/>
                </a:solidFill>
              </a:rPr>
              <a:t>The vLLM Meetup </a:t>
            </a:r>
            <a:endParaRPr>
              <a:solidFill>
                <a:srgbClr val="454545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454545"/>
                </a:solidFill>
              </a:rPr>
              <a:t>a</a:t>
            </a:r>
            <a:r>
              <a:rPr lang="en">
                <a:solidFill>
                  <a:srgbClr val="454545"/>
                </a:solidFill>
              </a:rPr>
              <a:t>t Google Cloud</a:t>
            </a:r>
            <a:endParaRPr>
              <a:solidFill>
                <a:srgbClr val="454545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rgbClr val="454545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rgbClr val="454545"/>
                </a:solidFill>
              </a:rPr>
              <a:t>The vLLM Team</a:t>
            </a:r>
            <a:endParaRPr sz="2200">
              <a:solidFill>
                <a:srgbClr val="454545"/>
              </a:solidFill>
            </a:endParaRPr>
          </a:p>
        </p:txBody>
      </p:sp>
      <p:pic>
        <p:nvPicPr>
          <p:cNvPr id="112" name="Google Shape;112;p28"/>
          <p:cNvPicPr preferRelativeResize="0"/>
          <p:nvPr/>
        </p:nvPicPr>
        <p:blipFill rotWithShape="1">
          <a:blip r:embed="rId3">
            <a:alphaModFix/>
          </a:blip>
          <a:srcRect b="0" l="13949" r="16164" t="0"/>
          <a:stretch/>
        </p:blipFill>
        <p:spPr>
          <a:xfrm>
            <a:off x="539199" y="490134"/>
            <a:ext cx="2272348" cy="93192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13" name="Google Shape;113;p28"/>
          <p:cNvCxnSpPr/>
          <p:nvPr/>
        </p:nvCxnSpPr>
        <p:spPr>
          <a:xfrm>
            <a:off x="692700" y="1742525"/>
            <a:ext cx="0" cy="2341800"/>
          </a:xfrm>
          <a:prstGeom prst="straightConnector1">
            <a:avLst/>
          </a:prstGeom>
          <a:noFill/>
          <a:ln cap="flat" cmpd="sng" w="19050">
            <a:solidFill>
              <a:srgbClr val="454545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114" name="Google Shape;114;p2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044150" y="3235750"/>
            <a:ext cx="1016175" cy="1016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37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Key </a:t>
            </a:r>
            <a:r>
              <a:rPr lang="en"/>
              <a:t>changes</a:t>
            </a:r>
            <a:r>
              <a:rPr lang="en"/>
              <a:t> in vLLM V1</a:t>
            </a:r>
            <a:endParaRPr/>
          </a:p>
        </p:txBody>
      </p:sp>
      <p:sp>
        <p:nvSpPr>
          <p:cNvPr id="195" name="Google Shape;195;p3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96" name="Google Shape;196;p37"/>
          <p:cNvSpPr txBox="1"/>
          <p:nvPr>
            <p:ph idx="1" type="body"/>
          </p:nvPr>
        </p:nvSpPr>
        <p:spPr>
          <a:xfrm>
            <a:off x="1088250" y="923725"/>
            <a:ext cx="6967500" cy="3739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-3683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200"/>
              <a:buAutoNum type="arabicPeriod"/>
            </a:pPr>
            <a:r>
              <a:rPr lang="en" sz="2200"/>
              <a:t>Optimized engine loop &amp; API server</a:t>
            </a:r>
            <a:endParaRPr sz="2200"/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/>
          </a:p>
          <a:p>
            <a:pPr indent="-3683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200"/>
              <a:buAutoNum type="arabicPeriod"/>
            </a:pPr>
            <a:r>
              <a:rPr lang="en" sz="2200"/>
              <a:t>Simplified scheduler</a:t>
            </a:r>
            <a:endParaRPr sz="2200"/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/>
          </a:p>
          <a:p>
            <a:pPr indent="-3683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200"/>
              <a:buAutoNum type="arabicPeriod"/>
            </a:pPr>
            <a:r>
              <a:rPr lang="en" sz="2200"/>
              <a:t>Clean implementation of distributed inference</a:t>
            </a:r>
            <a:endParaRPr sz="2200"/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/>
          </a:p>
          <a:p>
            <a:pPr indent="-3683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200"/>
              <a:buAutoNum type="arabicPeriod"/>
            </a:pPr>
            <a:r>
              <a:rPr lang="en" sz="2200"/>
              <a:t>Piecewise CUDA graphs</a:t>
            </a:r>
            <a:endParaRPr sz="22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38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Optimized Engine Loop &amp; API Server</a:t>
            </a:r>
            <a:endParaRPr sz="1750"/>
          </a:p>
        </p:txBody>
      </p:sp>
      <p:sp>
        <p:nvSpPr>
          <p:cNvPr id="202" name="Google Shape;202;p3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03" name="Google Shape;203;p38"/>
          <p:cNvSpPr txBox="1"/>
          <p:nvPr>
            <p:ph idx="1" type="body"/>
          </p:nvPr>
        </p:nvSpPr>
        <p:spPr>
          <a:xfrm>
            <a:off x="919800" y="847675"/>
            <a:ext cx="7304400" cy="502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en">
                <a:solidFill>
                  <a:srgbClr val="CC0100"/>
                </a:solidFill>
              </a:rPr>
              <a:t>Goal: Make sure GPU is not stalled</a:t>
            </a:r>
            <a:endParaRPr/>
          </a:p>
        </p:txBody>
      </p:sp>
      <p:sp>
        <p:nvSpPr>
          <p:cNvPr id="204" name="Google Shape;204;p38"/>
          <p:cNvSpPr txBox="1"/>
          <p:nvPr>
            <p:ph idx="1" type="body"/>
          </p:nvPr>
        </p:nvSpPr>
        <p:spPr>
          <a:xfrm>
            <a:off x="919800" y="1262500"/>
            <a:ext cx="7304400" cy="801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By pre-processing</a:t>
            </a:r>
            <a:endParaRPr/>
          </a:p>
          <a:p>
            <a:pPr indent="-3429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"/>
              <a:t>E.g., converting JPEG images into input tensors (resizing, cropping, …)</a:t>
            </a:r>
            <a:endParaRPr/>
          </a:p>
        </p:txBody>
      </p:sp>
      <p:sp>
        <p:nvSpPr>
          <p:cNvPr id="205" name="Google Shape;205;p38"/>
          <p:cNvSpPr txBox="1"/>
          <p:nvPr>
            <p:ph idx="1" type="body"/>
          </p:nvPr>
        </p:nvSpPr>
        <p:spPr>
          <a:xfrm>
            <a:off x="919800" y="2320150"/>
            <a:ext cx="7304400" cy="82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By post-processing</a:t>
            </a:r>
            <a:endParaRPr/>
          </a:p>
          <a:p>
            <a:pPr indent="-3175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E.g., de-tokenizing output token IDs into output strings</a:t>
            </a:r>
            <a:endParaRPr/>
          </a:p>
        </p:txBody>
      </p:sp>
      <p:sp>
        <p:nvSpPr>
          <p:cNvPr id="206" name="Google Shape;206;p38"/>
          <p:cNvSpPr txBox="1"/>
          <p:nvPr>
            <p:ph idx="1" type="body"/>
          </p:nvPr>
        </p:nvSpPr>
        <p:spPr>
          <a:xfrm>
            <a:off x="919800" y="3403900"/>
            <a:ext cx="7304400" cy="78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By HTTP request handling</a:t>
            </a:r>
            <a:endParaRPr/>
          </a:p>
          <a:p>
            <a:pPr indent="-3175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E.g., streaming outputs to 100s of concurrent users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39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Optimized Engine Loop &amp; API Server (cont’d)</a:t>
            </a:r>
            <a:endParaRPr sz="1750"/>
          </a:p>
        </p:txBody>
      </p:sp>
      <p:sp>
        <p:nvSpPr>
          <p:cNvPr id="212" name="Google Shape;212;p3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13" name="Google Shape;213;p39"/>
          <p:cNvSpPr txBox="1"/>
          <p:nvPr>
            <p:ph idx="1" type="body"/>
          </p:nvPr>
        </p:nvSpPr>
        <p:spPr>
          <a:xfrm>
            <a:off x="919800" y="847675"/>
            <a:ext cx="7304400" cy="158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>
                <a:solidFill>
                  <a:schemeClr val="accent1"/>
                </a:solidFill>
              </a:rPr>
              <a:t>Two-process</a:t>
            </a:r>
            <a:r>
              <a:rPr lang="en"/>
              <a:t> approach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>
                <a:solidFill>
                  <a:srgbClr val="CC0100"/>
                </a:solidFill>
              </a:rPr>
              <a:t>Process 0 (Frontend):</a:t>
            </a:r>
            <a:r>
              <a:rPr lang="en"/>
              <a:t> Pre-/post-processing &amp; API Server</a:t>
            </a:r>
            <a:endParaRPr/>
          </a:p>
          <a:p>
            <a:pPr indent="-317500" lvl="2" marL="137160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rPr lang="en"/>
              <a:t>Importantly, de-tokenization happens in Process 0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>
                <a:solidFill>
                  <a:srgbClr val="CC0100"/>
                </a:solidFill>
              </a:rPr>
              <a:t>Process 1 (EngineCore):</a:t>
            </a:r>
            <a:r>
              <a:rPr lang="en"/>
              <a:t> Schedule &amp; execute the model every step</a:t>
            </a:r>
            <a:endParaRPr/>
          </a:p>
          <a:p>
            <a:pPr indent="-317500" lvl="2" marL="137160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rPr lang="en"/>
              <a:t>A busy loop that is NOT blocked by Process 0</a:t>
            </a:r>
            <a:endParaRPr/>
          </a:p>
        </p:txBody>
      </p:sp>
      <p:pic>
        <p:nvPicPr>
          <p:cNvPr id="214" name="Google Shape;214;p39"/>
          <p:cNvPicPr preferRelativeResize="0"/>
          <p:nvPr/>
        </p:nvPicPr>
        <p:blipFill rotWithShape="1">
          <a:blip r:embed="rId3">
            <a:alphaModFix/>
          </a:blip>
          <a:srcRect b="6646" l="0" r="0" t="0"/>
          <a:stretch/>
        </p:blipFill>
        <p:spPr>
          <a:xfrm>
            <a:off x="2407900" y="2218525"/>
            <a:ext cx="4328200" cy="2924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40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Optimized Engine Loop &amp; API Server (cont’d 2)</a:t>
            </a:r>
            <a:endParaRPr sz="1750"/>
          </a:p>
        </p:txBody>
      </p:sp>
      <p:sp>
        <p:nvSpPr>
          <p:cNvPr id="220" name="Google Shape;220;p4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21" name="Google Shape;221;p40"/>
          <p:cNvSpPr txBox="1"/>
          <p:nvPr>
            <p:ph idx="1" type="body"/>
          </p:nvPr>
        </p:nvSpPr>
        <p:spPr>
          <a:xfrm>
            <a:off x="919800" y="847675"/>
            <a:ext cx="7304400" cy="212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We are not there yet!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How to handle </a:t>
            </a:r>
            <a:r>
              <a:rPr lang="en">
                <a:solidFill>
                  <a:srgbClr val="CC0100"/>
                </a:solidFill>
              </a:rPr>
              <a:t>emerging modalities</a:t>
            </a:r>
            <a:r>
              <a:rPr lang="en"/>
              <a:t> such as videos and audios?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It would be increasingly difficult to build a fast &amp; </a:t>
            </a:r>
            <a:r>
              <a:rPr lang="en"/>
              <a:t>reliable</a:t>
            </a:r>
            <a:r>
              <a:rPr lang="en"/>
              <a:t> server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We would like to solicit for more community engagement &amp; contributions</a:t>
            </a:r>
            <a:endParaRPr/>
          </a:p>
        </p:txBody>
      </p:sp>
      <p:pic>
        <p:nvPicPr>
          <p:cNvPr id="222" name="Google Shape;222;p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83213" y="2538225"/>
            <a:ext cx="5377574" cy="2338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41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Simplified Scheduler</a:t>
            </a:r>
            <a:endParaRPr sz="1750"/>
          </a:p>
        </p:txBody>
      </p:sp>
      <p:sp>
        <p:nvSpPr>
          <p:cNvPr id="228" name="Google Shape;228;p4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aphicFrame>
        <p:nvGraphicFramePr>
          <p:cNvPr id="229" name="Google Shape;229;p41"/>
          <p:cNvGraphicFramePr/>
          <p:nvPr/>
        </p:nvGraphicFramePr>
        <p:xfrm>
          <a:off x="2283338" y="33700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{CF86842B-A0A7-4E85-B475-823A7EA30A21}</a:tableStyleId>
              </a:tblPr>
              <a:tblGrid>
                <a:gridCol w="292825"/>
                <a:gridCol w="292825"/>
                <a:gridCol w="292825"/>
                <a:gridCol w="292825"/>
                <a:gridCol w="292825"/>
                <a:gridCol w="292825"/>
                <a:gridCol w="292825"/>
                <a:gridCol w="292825"/>
                <a:gridCol w="292825"/>
                <a:gridCol w="292825"/>
              </a:tblGrid>
              <a:tr h="3154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4CC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4CC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4CC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</a:tr>
            </a:tbl>
          </a:graphicData>
        </a:graphic>
      </p:graphicFrame>
      <p:sp>
        <p:nvSpPr>
          <p:cNvPr id="230" name="Google Shape;230;p41"/>
          <p:cNvSpPr txBox="1"/>
          <p:nvPr/>
        </p:nvSpPr>
        <p:spPr>
          <a:xfrm>
            <a:off x="1470038" y="3386313"/>
            <a:ext cx="813300" cy="282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595959"/>
                </a:solidFill>
                <a:latin typeface="Lexend"/>
                <a:ea typeface="Lexend"/>
                <a:cs typeface="Lexend"/>
                <a:sym typeface="Lexend"/>
              </a:rPr>
              <a:t>Step 0</a:t>
            </a:r>
            <a:endParaRPr>
              <a:solidFill>
                <a:srgbClr val="595959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graphicFrame>
        <p:nvGraphicFramePr>
          <p:cNvPr id="231" name="Google Shape;231;p41"/>
          <p:cNvGraphicFramePr/>
          <p:nvPr/>
        </p:nvGraphicFramePr>
        <p:xfrm>
          <a:off x="2283338" y="37942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{CF86842B-A0A7-4E85-B475-823A7EA30A21}</a:tableStyleId>
              </a:tblPr>
              <a:tblGrid>
                <a:gridCol w="292825"/>
                <a:gridCol w="292825"/>
                <a:gridCol w="292825"/>
                <a:gridCol w="292825"/>
                <a:gridCol w="292825"/>
                <a:gridCol w="292825"/>
                <a:gridCol w="292825"/>
                <a:gridCol w="292825"/>
                <a:gridCol w="292825"/>
                <a:gridCol w="292825"/>
              </a:tblGrid>
              <a:tr h="3154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solidFill>
                      <a:srgbClr val="F4CC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solidFill>
                      <a:srgbClr val="D9EAD3"/>
                    </a:solidFill>
                  </a:tcPr>
                </a:tc>
              </a:tr>
            </a:tbl>
          </a:graphicData>
        </a:graphic>
      </p:graphicFrame>
      <p:sp>
        <p:nvSpPr>
          <p:cNvPr id="232" name="Google Shape;232;p41"/>
          <p:cNvSpPr txBox="1"/>
          <p:nvPr/>
        </p:nvSpPr>
        <p:spPr>
          <a:xfrm>
            <a:off x="1470038" y="3810463"/>
            <a:ext cx="813300" cy="282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595959"/>
                </a:solidFill>
                <a:latin typeface="Lexend"/>
                <a:ea typeface="Lexend"/>
                <a:cs typeface="Lexend"/>
                <a:sym typeface="Lexend"/>
              </a:rPr>
              <a:t>Step 1</a:t>
            </a:r>
            <a:endParaRPr>
              <a:solidFill>
                <a:srgbClr val="595959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graphicFrame>
        <p:nvGraphicFramePr>
          <p:cNvPr id="233" name="Google Shape;233;p41"/>
          <p:cNvGraphicFramePr/>
          <p:nvPr/>
        </p:nvGraphicFramePr>
        <p:xfrm>
          <a:off x="2283338" y="42346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{CF86842B-A0A7-4E85-B475-823A7EA30A21}</a:tableStyleId>
              </a:tblPr>
              <a:tblGrid>
                <a:gridCol w="292825"/>
                <a:gridCol w="292825"/>
                <a:gridCol w="292825"/>
                <a:gridCol w="292825"/>
              </a:tblGrid>
              <a:tr h="3154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solidFill>
                      <a:srgbClr val="F4CC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solidFill>
                      <a:srgbClr val="D9EAD3"/>
                    </a:solidFill>
                  </a:tcPr>
                </a:tc>
              </a:tr>
            </a:tbl>
          </a:graphicData>
        </a:graphic>
      </p:graphicFrame>
      <p:sp>
        <p:nvSpPr>
          <p:cNvPr id="234" name="Google Shape;234;p41"/>
          <p:cNvSpPr txBox="1"/>
          <p:nvPr/>
        </p:nvSpPr>
        <p:spPr>
          <a:xfrm>
            <a:off x="1470038" y="4250863"/>
            <a:ext cx="813300" cy="282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595959"/>
                </a:solidFill>
                <a:latin typeface="Lexend"/>
                <a:ea typeface="Lexend"/>
                <a:cs typeface="Lexend"/>
                <a:sym typeface="Lexend"/>
              </a:rPr>
              <a:t>Step 2</a:t>
            </a:r>
            <a:endParaRPr>
              <a:solidFill>
                <a:srgbClr val="595959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graphicFrame>
        <p:nvGraphicFramePr>
          <p:cNvPr id="235" name="Google Shape;235;p41"/>
          <p:cNvGraphicFramePr/>
          <p:nvPr/>
        </p:nvGraphicFramePr>
        <p:xfrm>
          <a:off x="2283338" y="2202223"/>
          <a:ext cx="3000000" cy="3000000"/>
        </p:xfrm>
        <a:graphic>
          <a:graphicData uri="http://schemas.openxmlformats.org/drawingml/2006/table">
            <a:tbl>
              <a:tblPr>
                <a:noFill/>
                <a:tableStyleId>{CF86842B-A0A7-4E85-B475-823A7EA30A21}</a:tableStyleId>
              </a:tblPr>
              <a:tblGrid>
                <a:gridCol w="292825"/>
                <a:gridCol w="292825"/>
                <a:gridCol w="292825"/>
              </a:tblGrid>
              <a:tr h="3154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solidFill>
                      <a:srgbClr val="F4CC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solidFill>
                      <a:srgbClr val="F4CC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solidFill>
                      <a:srgbClr val="F4CCCC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36" name="Google Shape;236;p41"/>
          <p:cNvGraphicFramePr/>
          <p:nvPr/>
        </p:nvGraphicFramePr>
        <p:xfrm>
          <a:off x="3765063" y="2202223"/>
          <a:ext cx="3000000" cy="3000000"/>
        </p:xfrm>
        <a:graphic>
          <a:graphicData uri="http://schemas.openxmlformats.org/drawingml/2006/table">
            <a:tbl>
              <a:tblPr>
                <a:noFill/>
                <a:tableStyleId>{CF86842B-A0A7-4E85-B475-823A7EA30A21}</a:tableStyleId>
              </a:tblPr>
              <a:tblGrid>
                <a:gridCol w="292825"/>
                <a:gridCol w="292825"/>
                <a:gridCol w="292825"/>
                <a:gridCol w="292825"/>
                <a:gridCol w="292825"/>
              </a:tblGrid>
              <a:tr h="3154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37" name="Google Shape;237;p41"/>
          <p:cNvGraphicFramePr/>
          <p:nvPr/>
        </p:nvGraphicFramePr>
        <p:xfrm>
          <a:off x="2283338" y="2580736"/>
          <a:ext cx="3000000" cy="3000000"/>
        </p:xfrm>
        <a:graphic>
          <a:graphicData uri="http://schemas.openxmlformats.org/drawingml/2006/table">
            <a:tbl>
              <a:tblPr>
                <a:noFill/>
                <a:tableStyleId>{CF86842B-A0A7-4E85-B475-823A7EA30A21}</a:tableStyleId>
              </a:tblPr>
              <a:tblGrid>
                <a:gridCol w="292825"/>
                <a:gridCol w="292825"/>
                <a:gridCol w="292825"/>
                <a:gridCol w="292825"/>
                <a:gridCol w="292825"/>
                <a:gridCol w="292825"/>
                <a:gridCol w="292825"/>
                <a:gridCol w="292825"/>
                <a:gridCol w="292825"/>
                <a:gridCol w="292825"/>
              </a:tblGrid>
              <a:tr h="3154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EAD3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38" name="Google Shape;238;p41"/>
          <p:cNvGraphicFramePr/>
          <p:nvPr/>
        </p:nvGraphicFramePr>
        <p:xfrm>
          <a:off x="5211588" y="2580736"/>
          <a:ext cx="3000000" cy="3000000"/>
        </p:xfrm>
        <a:graphic>
          <a:graphicData uri="http://schemas.openxmlformats.org/drawingml/2006/table">
            <a:tbl>
              <a:tblPr>
                <a:noFill/>
                <a:tableStyleId>{CF86842B-A0A7-4E85-B475-823A7EA30A21}</a:tableStyleId>
              </a:tblPr>
              <a:tblGrid>
                <a:gridCol w="292825"/>
                <a:gridCol w="292825"/>
              </a:tblGrid>
              <a:tr h="3154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solidFill>
                      <a:srgbClr val="D9EAD3"/>
                    </a:solidFill>
                  </a:tcPr>
                </a:tc>
              </a:tr>
            </a:tbl>
          </a:graphicData>
        </a:graphic>
      </p:graphicFrame>
      <p:sp>
        <p:nvSpPr>
          <p:cNvPr id="239" name="Google Shape;239;p41"/>
          <p:cNvSpPr txBox="1"/>
          <p:nvPr/>
        </p:nvSpPr>
        <p:spPr>
          <a:xfrm>
            <a:off x="1440663" y="2218473"/>
            <a:ext cx="813300" cy="282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595959"/>
                </a:solidFill>
                <a:latin typeface="Lexend"/>
                <a:ea typeface="Lexend"/>
                <a:cs typeface="Lexend"/>
                <a:sym typeface="Lexend"/>
              </a:rPr>
              <a:t>R1</a:t>
            </a:r>
            <a:endParaRPr>
              <a:solidFill>
                <a:srgbClr val="595959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240" name="Google Shape;240;p41"/>
          <p:cNvSpPr txBox="1"/>
          <p:nvPr/>
        </p:nvSpPr>
        <p:spPr>
          <a:xfrm>
            <a:off x="3162763" y="2218473"/>
            <a:ext cx="813300" cy="282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595959"/>
                </a:solidFill>
                <a:latin typeface="Lexend"/>
                <a:ea typeface="Lexend"/>
                <a:cs typeface="Lexend"/>
                <a:sym typeface="Lexend"/>
              </a:rPr>
              <a:t>R2</a:t>
            </a:r>
            <a:endParaRPr>
              <a:solidFill>
                <a:srgbClr val="595959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241" name="Google Shape;241;p41"/>
          <p:cNvSpPr txBox="1"/>
          <p:nvPr/>
        </p:nvSpPr>
        <p:spPr>
          <a:xfrm>
            <a:off x="1440663" y="2596986"/>
            <a:ext cx="813300" cy="282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595959"/>
                </a:solidFill>
                <a:latin typeface="Lexend"/>
                <a:ea typeface="Lexend"/>
                <a:cs typeface="Lexend"/>
                <a:sym typeface="Lexend"/>
              </a:rPr>
              <a:t>R3</a:t>
            </a:r>
            <a:endParaRPr>
              <a:solidFill>
                <a:srgbClr val="595959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242" name="Google Shape;242;p41"/>
          <p:cNvSpPr/>
          <p:nvPr/>
        </p:nvSpPr>
        <p:spPr>
          <a:xfrm rot="-5400000">
            <a:off x="3657488" y="1791800"/>
            <a:ext cx="183900" cy="2932200"/>
          </a:xfrm>
          <a:prstGeom prst="rightBrace">
            <a:avLst>
              <a:gd fmla="val 50000" name="adj1"/>
              <a:gd fmla="val 50000" name="adj2"/>
            </a:avLst>
          </a:prstGeom>
          <a:noFill/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243" name="Google Shape;243;p41"/>
          <p:cNvSpPr txBox="1"/>
          <p:nvPr/>
        </p:nvSpPr>
        <p:spPr>
          <a:xfrm>
            <a:off x="2919952" y="2884125"/>
            <a:ext cx="1659000" cy="282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595959"/>
                </a:solidFill>
                <a:latin typeface="Lexend"/>
                <a:ea typeface="Lexend"/>
                <a:cs typeface="Lexend"/>
                <a:sym typeface="Lexend"/>
              </a:rPr>
              <a:t>Token budget (10)</a:t>
            </a:r>
            <a:endParaRPr>
              <a:solidFill>
                <a:srgbClr val="595959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graphicFrame>
        <p:nvGraphicFramePr>
          <p:cNvPr id="244" name="Google Shape;244;p41"/>
          <p:cNvGraphicFramePr/>
          <p:nvPr/>
        </p:nvGraphicFramePr>
        <p:xfrm>
          <a:off x="2300938" y="46912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{CF86842B-A0A7-4E85-B475-823A7EA30A21}</a:tableStyleId>
              </a:tblPr>
              <a:tblGrid>
                <a:gridCol w="292825"/>
                <a:gridCol w="292825"/>
                <a:gridCol w="292825"/>
              </a:tblGrid>
              <a:tr h="3154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solidFill>
                      <a:srgbClr val="F4CC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solidFill>
                      <a:srgbClr val="D9EAD3"/>
                    </a:solidFill>
                  </a:tcPr>
                </a:tc>
              </a:tr>
            </a:tbl>
          </a:graphicData>
        </a:graphic>
      </p:graphicFrame>
      <p:sp>
        <p:nvSpPr>
          <p:cNvPr id="245" name="Google Shape;245;p41"/>
          <p:cNvSpPr txBox="1"/>
          <p:nvPr/>
        </p:nvSpPr>
        <p:spPr>
          <a:xfrm>
            <a:off x="1487638" y="4707513"/>
            <a:ext cx="813300" cy="282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595959"/>
                </a:solidFill>
                <a:latin typeface="Lexend"/>
                <a:ea typeface="Lexend"/>
                <a:cs typeface="Lexend"/>
                <a:sym typeface="Lexend"/>
              </a:rPr>
              <a:t>Step 3</a:t>
            </a:r>
            <a:endParaRPr>
              <a:solidFill>
                <a:srgbClr val="595959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246" name="Google Shape;246;p41"/>
          <p:cNvSpPr txBox="1"/>
          <p:nvPr/>
        </p:nvSpPr>
        <p:spPr>
          <a:xfrm>
            <a:off x="5342038" y="3386325"/>
            <a:ext cx="2361300" cy="282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595959"/>
                </a:solidFill>
                <a:latin typeface="Lexend"/>
                <a:ea typeface="Lexend"/>
                <a:cs typeface="Lexend"/>
                <a:sym typeface="Lexend"/>
              </a:rPr>
              <a:t>{R1: 3, R2: 5, R3: 2}</a:t>
            </a:r>
            <a:endParaRPr>
              <a:solidFill>
                <a:srgbClr val="595959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247" name="Google Shape;247;p41"/>
          <p:cNvSpPr txBox="1"/>
          <p:nvPr/>
        </p:nvSpPr>
        <p:spPr>
          <a:xfrm>
            <a:off x="5342038" y="3810475"/>
            <a:ext cx="2361300" cy="282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595959"/>
                </a:solidFill>
                <a:latin typeface="Lexend"/>
                <a:ea typeface="Lexend"/>
                <a:cs typeface="Lexend"/>
                <a:sym typeface="Lexend"/>
              </a:rPr>
              <a:t>{R1: 1, R2: 1, R3: 8}</a:t>
            </a:r>
            <a:endParaRPr>
              <a:solidFill>
                <a:srgbClr val="595959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248" name="Google Shape;248;p41"/>
          <p:cNvSpPr txBox="1"/>
          <p:nvPr/>
        </p:nvSpPr>
        <p:spPr>
          <a:xfrm>
            <a:off x="5342038" y="4250875"/>
            <a:ext cx="2361300" cy="282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595959"/>
                </a:solidFill>
                <a:latin typeface="Lexend"/>
                <a:ea typeface="Lexend"/>
                <a:cs typeface="Lexend"/>
                <a:sym typeface="Lexend"/>
              </a:rPr>
              <a:t>{R1: 1, R2: 1, R3: 2}</a:t>
            </a:r>
            <a:endParaRPr>
              <a:solidFill>
                <a:srgbClr val="595959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249" name="Google Shape;249;p41"/>
          <p:cNvSpPr txBox="1"/>
          <p:nvPr/>
        </p:nvSpPr>
        <p:spPr>
          <a:xfrm>
            <a:off x="5342038" y="4707525"/>
            <a:ext cx="2361300" cy="282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595959"/>
                </a:solidFill>
                <a:latin typeface="Lexend"/>
                <a:ea typeface="Lexend"/>
                <a:cs typeface="Lexend"/>
                <a:sym typeface="Lexend"/>
              </a:rPr>
              <a:t>{R1: 1, R2: 1, R3: 1}</a:t>
            </a:r>
            <a:endParaRPr>
              <a:solidFill>
                <a:srgbClr val="595959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250" name="Google Shape;250;p41"/>
          <p:cNvSpPr txBox="1"/>
          <p:nvPr/>
        </p:nvSpPr>
        <p:spPr>
          <a:xfrm>
            <a:off x="5733550" y="2884125"/>
            <a:ext cx="1578300" cy="360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595959"/>
                </a:solidFill>
                <a:latin typeface="Lexend"/>
                <a:ea typeface="Lexend"/>
                <a:cs typeface="Lexend"/>
                <a:sym typeface="Lexend"/>
              </a:rPr>
              <a:t>Scheduler Output</a:t>
            </a:r>
            <a:endParaRPr>
              <a:solidFill>
                <a:srgbClr val="595959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595959"/>
                </a:solidFill>
                <a:latin typeface="Lexend"/>
                <a:ea typeface="Lexend"/>
                <a:cs typeface="Lexend"/>
                <a:sym typeface="Lexend"/>
              </a:rPr>
              <a:t>{request: num_tokens}</a:t>
            </a:r>
            <a:endParaRPr sz="1000">
              <a:solidFill>
                <a:srgbClr val="595959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251" name="Google Shape;251;p41"/>
          <p:cNvSpPr txBox="1"/>
          <p:nvPr>
            <p:ph idx="1" type="body"/>
          </p:nvPr>
        </p:nvSpPr>
        <p:spPr>
          <a:xfrm>
            <a:off x="919800" y="847675"/>
            <a:ext cx="7304400" cy="1357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Synchronous single-step scheduler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Chunked prefills (aka Dynamic SplitFuse) by default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The scheduling decision is simply represented as a dictionary of </a:t>
            </a:r>
            <a:r>
              <a:rPr lang="en">
                <a:latin typeface="Consolas"/>
                <a:ea typeface="Consolas"/>
                <a:cs typeface="Consolas"/>
                <a:sym typeface="Consolas"/>
              </a:rPr>
              <a:t>{request_id: num_tokens}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252" name="Google Shape;252;p41"/>
          <p:cNvSpPr txBox="1"/>
          <p:nvPr/>
        </p:nvSpPr>
        <p:spPr>
          <a:xfrm>
            <a:off x="517400" y="2389048"/>
            <a:ext cx="1021200" cy="282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595959"/>
                </a:solidFill>
                <a:latin typeface="Lexend"/>
                <a:ea typeface="Lexend"/>
                <a:cs typeface="Lexend"/>
                <a:sym typeface="Lexend"/>
              </a:rPr>
              <a:t>Prompts</a:t>
            </a:r>
            <a:endParaRPr>
              <a:solidFill>
                <a:srgbClr val="595959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42"/>
          <p:cNvSpPr txBox="1"/>
          <p:nvPr>
            <p:ph idx="1" type="body"/>
          </p:nvPr>
        </p:nvSpPr>
        <p:spPr>
          <a:xfrm>
            <a:off x="919800" y="923875"/>
            <a:ext cx="7304400" cy="1266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Unification of “prefill” and “decode”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In V1, there’s </a:t>
            </a:r>
            <a:r>
              <a:rPr lang="en">
                <a:solidFill>
                  <a:srgbClr val="CC0100"/>
                </a:solidFill>
              </a:rPr>
              <a:t>no concept of prefill and decode</a:t>
            </a:r>
            <a:endParaRPr>
              <a:solidFill>
                <a:srgbClr val="CC0100"/>
              </a:solidFill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Schedule based on the difference </a:t>
            </a:r>
            <a:r>
              <a:rPr lang="en"/>
              <a:t>between</a:t>
            </a:r>
            <a:r>
              <a:rPr lang="en"/>
              <a:t> </a:t>
            </a:r>
            <a:r>
              <a:rPr lang="en">
                <a:solidFill>
                  <a:schemeClr val="accent1"/>
                </a:solidFill>
                <a:latin typeface="Consolas"/>
                <a:ea typeface="Consolas"/>
                <a:cs typeface="Consolas"/>
                <a:sym typeface="Consolas"/>
              </a:rPr>
              <a:t>num_compute_tokens</a:t>
            </a:r>
            <a:r>
              <a:rPr lang="en"/>
              <a:t> and </a:t>
            </a:r>
            <a:r>
              <a:rPr lang="en">
                <a:solidFill>
                  <a:schemeClr val="accent1"/>
                </a:solidFill>
                <a:latin typeface="Consolas"/>
                <a:ea typeface="Consolas"/>
                <a:cs typeface="Consolas"/>
                <a:sym typeface="Consolas"/>
              </a:rPr>
              <a:t>len(all_token_ids)</a:t>
            </a:r>
            <a:r>
              <a:rPr lang="en"/>
              <a:t> </a:t>
            </a:r>
            <a:endParaRPr/>
          </a:p>
        </p:txBody>
      </p:sp>
      <p:sp>
        <p:nvSpPr>
          <p:cNvPr id="258" name="Google Shape;258;p42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Simplified Scheduler (cont’d)</a:t>
            </a:r>
            <a:endParaRPr sz="1750"/>
          </a:p>
        </p:txBody>
      </p:sp>
      <p:sp>
        <p:nvSpPr>
          <p:cNvPr id="259" name="Google Shape;259;p4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60" name="Google Shape;260;p42"/>
          <p:cNvSpPr txBox="1"/>
          <p:nvPr>
            <p:ph idx="1" type="body"/>
          </p:nvPr>
        </p:nvSpPr>
        <p:spPr>
          <a:xfrm>
            <a:off x="919800" y="2064500"/>
            <a:ext cx="73044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Ex1) “Prefill”</a:t>
            </a:r>
            <a:r>
              <a:rPr lang="en"/>
              <a:t> &amp; “Decode”</a:t>
            </a:r>
            <a:endParaRPr/>
          </a:p>
        </p:txBody>
      </p:sp>
      <p:graphicFrame>
        <p:nvGraphicFramePr>
          <p:cNvPr id="261" name="Google Shape;261;p42"/>
          <p:cNvGraphicFramePr/>
          <p:nvPr/>
        </p:nvGraphicFramePr>
        <p:xfrm>
          <a:off x="2284863" y="2798623"/>
          <a:ext cx="3000000" cy="3000000"/>
        </p:xfrm>
        <a:graphic>
          <a:graphicData uri="http://schemas.openxmlformats.org/drawingml/2006/table">
            <a:tbl>
              <a:tblPr>
                <a:noFill/>
                <a:tableStyleId>{CF86842B-A0A7-4E85-B475-823A7EA30A21}</a:tableStyleId>
              </a:tblPr>
              <a:tblGrid>
                <a:gridCol w="605825"/>
                <a:gridCol w="605825"/>
                <a:gridCol w="605825"/>
                <a:gridCol w="605825"/>
                <a:gridCol w="605825"/>
              </a:tblGrid>
              <a:tr h="3936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Lexend"/>
                          <a:ea typeface="Lexend"/>
                          <a:cs typeface="Lexend"/>
                          <a:sym typeface="Lexend"/>
                        </a:rPr>
                        <a:t>AI</a:t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Lexend"/>
                          <a:ea typeface="Lexend"/>
                          <a:cs typeface="Lexend"/>
                          <a:sym typeface="Lexend"/>
                        </a:rPr>
                        <a:t>is</a:t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Lexend"/>
                          <a:ea typeface="Lexend"/>
                          <a:cs typeface="Lexend"/>
                          <a:sym typeface="Lexend"/>
                        </a:rPr>
                        <a:t>the</a:t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Lexend"/>
                          <a:ea typeface="Lexend"/>
                          <a:cs typeface="Lexend"/>
                          <a:sym typeface="Lexend"/>
                        </a:rPr>
                        <a:t>future</a:t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Lexend"/>
                          <a:ea typeface="Lexend"/>
                          <a:cs typeface="Lexend"/>
                          <a:sym typeface="Lexend"/>
                        </a:rPr>
                        <a:t>of</a:t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62" name="Google Shape;262;p42"/>
          <p:cNvGraphicFramePr/>
          <p:nvPr/>
        </p:nvGraphicFramePr>
        <p:xfrm>
          <a:off x="5313988" y="2798623"/>
          <a:ext cx="3000000" cy="3000000"/>
        </p:xfrm>
        <a:graphic>
          <a:graphicData uri="http://schemas.openxmlformats.org/drawingml/2006/table">
            <a:tbl>
              <a:tblPr>
                <a:noFill/>
                <a:tableStyleId>{CF86842B-A0A7-4E85-B475-823A7EA30A21}</a:tableStyleId>
              </a:tblPr>
              <a:tblGrid>
                <a:gridCol w="605825"/>
                <a:gridCol w="605825"/>
                <a:gridCol w="605825"/>
              </a:tblGrid>
              <a:tr h="3936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cxnSp>
        <p:nvCxnSpPr>
          <p:cNvPr id="263" name="Google Shape;263;p42"/>
          <p:cNvCxnSpPr>
            <a:stCxn id="264" idx="2"/>
          </p:cNvCxnSpPr>
          <p:nvPr/>
        </p:nvCxnSpPr>
        <p:spPr>
          <a:xfrm>
            <a:off x="2284775" y="2638900"/>
            <a:ext cx="0" cy="1722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264" name="Google Shape;264;p42"/>
          <p:cNvSpPr txBox="1"/>
          <p:nvPr/>
        </p:nvSpPr>
        <p:spPr>
          <a:xfrm>
            <a:off x="1449875" y="2452900"/>
            <a:ext cx="1669800" cy="18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num_computed_tokens: 0</a:t>
            </a:r>
            <a:endParaRPr sz="10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265" name="Google Shape;265;p42"/>
          <p:cNvSpPr txBox="1"/>
          <p:nvPr/>
        </p:nvSpPr>
        <p:spPr>
          <a:xfrm>
            <a:off x="1048725" y="2887325"/>
            <a:ext cx="1140300" cy="18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all_token_ids</a:t>
            </a:r>
            <a:endParaRPr sz="12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266" name="Google Shape;266;p42"/>
          <p:cNvSpPr/>
          <p:nvPr/>
        </p:nvSpPr>
        <p:spPr>
          <a:xfrm rot="5400000">
            <a:off x="3714050" y="1782615"/>
            <a:ext cx="167100" cy="3025800"/>
          </a:xfrm>
          <a:prstGeom prst="rightBrace">
            <a:avLst>
              <a:gd fmla="val 50000" name="adj1"/>
              <a:gd fmla="val 50000" name="adj2"/>
            </a:avLst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267" name="Google Shape;267;p42"/>
          <p:cNvSpPr txBox="1"/>
          <p:nvPr/>
        </p:nvSpPr>
        <p:spPr>
          <a:xfrm>
            <a:off x="2363188" y="3351950"/>
            <a:ext cx="2872500" cy="324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Schedule 5 tokens (“prefill”)</a:t>
            </a:r>
            <a:endParaRPr sz="13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graphicFrame>
        <p:nvGraphicFramePr>
          <p:cNvPr id="268" name="Google Shape;268;p42"/>
          <p:cNvGraphicFramePr/>
          <p:nvPr/>
        </p:nvGraphicFramePr>
        <p:xfrm>
          <a:off x="2284863" y="4064973"/>
          <a:ext cx="3000000" cy="3000000"/>
        </p:xfrm>
        <a:graphic>
          <a:graphicData uri="http://schemas.openxmlformats.org/drawingml/2006/table">
            <a:tbl>
              <a:tblPr>
                <a:noFill/>
                <a:tableStyleId>{CF86842B-A0A7-4E85-B475-823A7EA30A21}</a:tableStyleId>
              </a:tblPr>
              <a:tblGrid>
                <a:gridCol w="605825"/>
                <a:gridCol w="605825"/>
                <a:gridCol w="605825"/>
                <a:gridCol w="605825"/>
                <a:gridCol w="605825"/>
              </a:tblGrid>
              <a:tr h="3936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Lexend"/>
                          <a:ea typeface="Lexend"/>
                          <a:cs typeface="Lexend"/>
                          <a:sym typeface="Lexend"/>
                        </a:rPr>
                        <a:t>AI</a:t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AAAAA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Lexend"/>
                          <a:ea typeface="Lexend"/>
                          <a:cs typeface="Lexend"/>
                          <a:sym typeface="Lexend"/>
                        </a:rPr>
                        <a:t>is</a:t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AAAAA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Lexend"/>
                          <a:ea typeface="Lexend"/>
                          <a:cs typeface="Lexend"/>
                          <a:sym typeface="Lexend"/>
                        </a:rPr>
                        <a:t>the</a:t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AAAAA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Lexend"/>
                          <a:ea typeface="Lexend"/>
                          <a:cs typeface="Lexend"/>
                          <a:sym typeface="Lexend"/>
                        </a:rPr>
                        <a:t>future</a:t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AAAAA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Lexend"/>
                          <a:ea typeface="Lexend"/>
                          <a:cs typeface="Lexend"/>
                          <a:sym typeface="Lexend"/>
                        </a:rPr>
                        <a:t>of</a:t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AAAAAA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69" name="Google Shape;269;p42"/>
          <p:cNvGraphicFramePr/>
          <p:nvPr/>
        </p:nvGraphicFramePr>
        <p:xfrm>
          <a:off x="5313988" y="4064973"/>
          <a:ext cx="3000000" cy="3000000"/>
        </p:xfrm>
        <a:graphic>
          <a:graphicData uri="http://schemas.openxmlformats.org/drawingml/2006/table">
            <a:tbl>
              <a:tblPr>
                <a:noFill/>
                <a:tableStyleId>{CF86842B-A0A7-4E85-B475-823A7EA30A21}</a:tableStyleId>
              </a:tblPr>
              <a:tblGrid>
                <a:gridCol w="605825"/>
                <a:gridCol w="605825"/>
                <a:gridCol w="605825"/>
              </a:tblGrid>
              <a:tr h="3936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Lexend"/>
                          <a:ea typeface="Lexend"/>
                          <a:cs typeface="Lexend"/>
                          <a:sym typeface="Lexend"/>
                        </a:rPr>
                        <a:t>tech</a:t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cxnSp>
        <p:nvCxnSpPr>
          <p:cNvPr id="270" name="Google Shape;270;p42"/>
          <p:cNvCxnSpPr>
            <a:stCxn id="271" idx="2"/>
          </p:cNvCxnSpPr>
          <p:nvPr/>
        </p:nvCxnSpPr>
        <p:spPr>
          <a:xfrm>
            <a:off x="5319050" y="3892775"/>
            <a:ext cx="0" cy="1722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271" name="Google Shape;271;p42"/>
          <p:cNvSpPr txBox="1"/>
          <p:nvPr/>
        </p:nvSpPr>
        <p:spPr>
          <a:xfrm>
            <a:off x="4484150" y="3706775"/>
            <a:ext cx="1669800" cy="18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num_computed_tokens: 5</a:t>
            </a:r>
            <a:endParaRPr sz="10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272" name="Google Shape;272;p42"/>
          <p:cNvSpPr txBox="1"/>
          <p:nvPr/>
        </p:nvSpPr>
        <p:spPr>
          <a:xfrm>
            <a:off x="1048725" y="4168775"/>
            <a:ext cx="1140300" cy="18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all_token_ids</a:t>
            </a:r>
            <a:endParaRPr sz="12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273" name="Google Shape;273;p42"/>
          <p:cNvSpPr/>
          <p:nvPr/>
        </p:nvSpPr>
        <p:spPr>
          <a:xfrm rot="5400000">
            <a:off x="5529900" y="4239125"/>
            <a:ext cx="167100" cy="606000"/>
          </a:xfrm>
          <a:prstGeom prst="rightBrace">
            <a:avLst>
              <a:gd fmla="val 50000" name="adj1"/>
              <a:gd fmla="val 50000" name="adj2"/>
            </a:avLst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274" name="Google Shape;274;p42"/>
          <p:cNvSpPr txBox="1"/>
          <p:nvPr/>
        </p:nvSpPr>
        <p:spPr>
          <a:xfrm>
            <a:off x="4351200" y="4630775"/>
            <a:ext cx="2524500" cy="324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Schedule 1 token (“decode”)</a:t>
            </a:r>
            <a:endParaRPr sz="13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8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43"/>
          <p:cNvSpPr txBox="1"/>
          <p:nvPr>
            <p:ph idx="1" type="body"/>
          </p:nvPr>
        </p:nvSpPr>
        <p:spPr>
          <a:xfrm>
            <a:off x="919800" y="923875"/>
            <a:ext cx="7304400" cy="1266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Unification of “prefill” and “decode”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In V1, there’s </a:t>
            </a:r>
            <a:r>
              <a:rPr lang="en">
                <a:solidFill>
                  <a:srgbClr val="CC0100"/>
                </a:solidFill>
              </a:rPr>
              <a:t>no concept of prefill and decode</a:t>
            </a:r>
            <a:endParaRPr>
              <a:solidFill>
                <a:srgbClr val="CC0100"/>
              </a:solidFill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Schedule based on the difference between </a:t>
            </a:r>
            <a:r>
              <a:rPr lang="en">
                <a:solidFill>
                  <a:schemeClr val="accent1"/>
                </a:solidFill>
                <a:latin typeface="Consolas"/>
                <a:ea typeface="Consolas"/>
                <a:cs typeface="Consolas"/>
                <a:sym typeface="Consolas"/>
              </a:rPr>
              <a:t>num_compute_tokens</a:t>
            </a:r>
            <a:r>
              <a:rPr lang="en"/>
              <a:t> and </a:t>
            </a:r>
            <a:r>
              <a:rPr lang="en">
                <a:solidFill>
                  <a:schemeClr val="accent1"/>
                </a:solidFill>
                <a:latin typeface="Consolas"/>
                <a:ea typeface="Consolas"/>
                <a:cs typeface="Consolas"/>
                <a:sym typeface="Consolas"/>
              </a:rPr>
              <a:t>len(all_token_ids)</a:t>
            </a:r>
            <a:r>
              <a:rPr lang="en"/>
              <a:t> </a:t>
            </a:r>
            <a:endParaRPr/>
          </a:p>
        </p:txBody>
      </p:sp>
      <p:sp>
        <p:nvSpPr>
          <p:cNvPr id="280" name="Google Shape;280;p43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Simplified Scheduler (cont’d)</a:t>
            </a:r>
            <a:endParaRPr sz="1750"/>
          </a:p>
        </p:txBody>
      </p:sp>
      <p:sp>
        <p:nvSpPr>
          <p:cNvPr id="281" name="Google Shape;281;p4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82" name="Google Shape;282;p43"/>
          <p:cNvSpPr txBox="1"/>
          <p:nvPr>
            <p:ph idx="1" type="body"/>
          </p:nvPr>
        </p:nvSpPr>
        <p:spPr>
          <a:xfrm>
            <a:off x="919800" y="2064500"/>
            <a:ext cx="73044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Ex2) Chunked prefills</a:t>
            </a:r>
            <a:endParaRPr/>
          </a:p>
        </p:txBody>
      </p:sp>
      <p:graphicFrame>
        <p:nvGraphicFramePr>
          <p:cNvPr id="283" name="Google Shape;283;p43"/>
          <p:cNvGraphicFramePr/>
          <p:nvPr/>
        </p:nvGraphicFramePr>
        <p:xfrm>
          <a:off x="2284863" y="2798623"/>
          <a:ext cx="3000000" cy="3000000"/>
        </p:xfrm>
        <a:graphic>
          <a:graphicData uri="http://schemas.openxmlformats.org/drawingml/2006/table">
            <a:tbl>
              <a:tblPr>
                <a:noFill/>
                <a:tableStyleId>{CF86842B-A0A7-4E85-B475-823A7EA30A21}</a:tableStyleId>
              </a:tblPr>
              <a:tblGrid>
                <a:gridCol w="605825"/>
                <a:gridCol w="605825"/>
                <a:gridCol w="605825"/>
                <a:gridCol w="605825"/>
                <a:gridCol w="605825"/>
              </a:tblGrid>
              <a:tr h="3936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Lexend"/>
                          <a:ea typeface="Lexend"/>
                          <a:cs typeface="Lexend"/>
                          <a:sym typeface="Lexend"/>
                        </a:rPr>
                        <a:t>AI</a:t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Lexend"/>
                          <a:ea typeface="Lexend"/>
                          <a:cs typeface="Lexend"/>
                          <a:sym typeface="Lexend"/>
                        </a:rPr>
                        <a:t>is</a:t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Lexend"/>
                          <a:ea typeface="Lexend"/>
                          <a:cs typeface="Lexend"/>
                          <a:sym typeface="Lexend"/>
                        </a:rPr>
                        <a:t>the</a:t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Lexend"/>
                          <a:ea typeface="Lexend"/>
                          <a:cs typeface="Lexend"/>
                          <a:sym typeface="Lexend"/>
                        </a:rPr>
                        <a:t>future</a:t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Lexend"/>
                          <a:ea typeface="Lexend"/>
                          <a:cs typeface="Lexend"/>
                          <a:sym typeface="Lexend"/>
                        </a:rPr>
                        <a:t>of</a:t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84" name="Google Shape;284;p43"/>
          <p:cNvGraphicFramePr/>
          <p:nvPr/>
        </p:nvGraphicFramePr>
        <p:xfrm>
          <a:off x="5313988" y="2798623"/>
          <a:ext cx="3000000" cy="3000000"/>
        </p:xfrm>
        <a:graphic>
          <a:graphicData uri="http://schemas.openxmlformats.org/drawingml/2006/table">
            <a:tbl>
              <a:tblPr>
                <a:noFill/>
                <a:tableStyleId>{CF86842B-A0A7-4E85-B475-823A7EA30A21}</a:tableStyleId>
              </a:tblPr>
              <a:tblGrid>
                <a:gridCol w="605825"/>
                <a:gridCol w="605825"/>
                <a:gridCol w="605825"/>
              </a:tblGrid>
              <a:tr h="3936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cxnSp>
        <p:nvCxnSpPr>
          <p:cNvPr id="285" name="Google Shape;285;p43"/>
          <p:cNvCxnSpPr>
            <a:stCxn id="286" idx="2"/>
          </p:cNvCxnSpPr>
          <p:nvPr/>
        </p:nvCxnSpPr>
        <p:spPr>
          <a:xfrm>
            <a:off x="2284775" y="2638900"/>
            <a:ext cx="0" cy="1722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286" name="Google Shape;286;p43"/>
          <p:cNvSpPr txBox="1"/>
          <p:nvPr/>
        </p:nvSpPr>
        <p:spPr>
          <a:xfrm>
            <a:off x="1449875" y="2452900"/>
            <a:ext cx="1669800" cy="18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num_computed_tokens: 0</a:t>
            </a:r>
            <a:endParaRPr sz="10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287" name="Google Shape;287;p43"/>
          <p:cNvSpPr txBox="1"/>
          <p:nvPr/>
        </p:nvSpPr>
        <p:spPr>
          <a:xfrm>
            <a:off x="1048725" y="2887325"/>
            <a:ext cx="1140300" cy="18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all_token_ids</a:t>
            </a:r>
            <a:endParaRPr sz="12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288" name="Google Shape;288;p43"/>
          <p:cNvSpPr/>
          <p:nvPr/>
        </p:nvSpPr>
        <p:spPr>
          <a:xfrm rot="5400000">
            <a:off x="3714050" y="1782615"/>
            <a:ext cx="167100" cy="3025800"/>
          </a:xfrm>
          <a:prstGeom prst="rightBrace">
            <a:avLst>
              <a:gd fmla="val 50000" name="adj1"/>
              <a:gd fmla="val 50000" name="adj2"/>
            </a:avLst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289" name="Google Shape;289;p43"/>
          <p:cNvSpPr txBox="1"/>
          <p:nvPr/>
        </p:nvSpPr>
        <p:spPr>
          <a:xfrm>
            <a:off x="2363188" y="3351950"/>
            <a:ext cx="2872500" cy="324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Schedule 3 tokens out of 5</a:t>
            </a:r>
            <a:endParaRPr sz="13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graphicFrame>
        <p:nvGraphicFramePr>
          <p:cNvPr id="290" name="Google Shape;290;p43"/>
          <p:cNvGraphicFramePr/>
          <p:nvPr/>
        </p:nvGraphicFramePr>
        <p:xfrm>
          <a:off x="2284863" y="4064973"/>
          <a:ext cx="3000000" cy="3000000"/>
        </p:xfrm>
        <a:graphic>
          <a:graphicData uri="http://schemas.openxmlformats.org/drawingml/2006/table">
            <a:tbl>
              <a:tblPr>
                <a:noFill/>
                <a:tableStyleId>{CF86842B-A0A7-4E85-B475-823A7EA30A21}</a:tableStyleId>
              </a:tblPr>
              <a:tblGrid>
                <a:gridCol w="605825"/>
                <a:gridCol w="605825"/>
                <a:gridCol w="605825"/>
                <a:gridCol w="605825"/>
                <a:gridCol w="605825"/>
              </a:tblGrid>
              <a:tr h="3936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Lexend"/>
                          <a:ea typeface="Lexend"/>
                          <a:cs typeface="Lexend"/>
                          <a:sym typeface="Lexend"/>
                        </a:rPr>
                        <a:t>AI</a:t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AAAAA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Lexend"/>
                          <a:ea typeface="Lexend"/>
                          <a:cs typeface="Lexend"/>
                          <a:sym typeface="Lexend"/>
                        </a:rPr>
                        <a:t>is</a:t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AAAAA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Lexend"/>
                          <a:ea typeface="Lexend"/>
                          <a:cs typeface="Lexend"/>
                          <a:sym typeface="Lexend"/>
                        </a:rPr>
                        <a:t>the</a:t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AAAAA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Lexend"/>
                          <a:ea typeface="Lexend"/>
                          <a:cs typeface="Lexend"/>
                          <a:sym typeface="Lexend"/>
                        </a:rPr>
                        <a:t>future</a:t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Lexend"/>
                          <a:ea typeface="Lexend"/>
                          <a:cs typeface="Lexend"/>
                          <a:sym typeface="Lexend"/>
                        </a:rPr>
                        <a:t>of</a:t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91" name="Google Shape;291;p43"/>
          <p:cNvGraphicFramePr/>
          <p:nvPr/>
        </p:nvGraphicFramePr>
        <p:xfrm>
          <a:off x="5313988" y="4064973"/>
          <a:ext cx="3000000" cy="3000000"/>
        </p:xfrm>
        <a:graphic>
          <a:graphicData uri="http://schemas.openxmlformats.org/drawingml/2006/table">
            <a:tbl>
              <a:tblPr>
                <a:noFill/>
                <a:tableStyleId>{CF86842B-A0A7-4E85-B475-823A7EA30A21}</a:tableStyleId>
              </a:tblPr>
              <a:tblGrid>
                <a:gridCol w="605825"/>
                <a:gridCol w="605825"/>
                <a:gridCol w="605825"/>
              </a:tblGrid>
              <a:tr h="3936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cxnSp>
        <p:nvCxnSpPr>
          <p:cNvPr id="292" name="Google Shape;292;p43"/>
          <p:cNvCxnSpPr>
            <a:stCxn id="293" idx="2"/>
          </p:cNvCxnSpPr>
          <p:nvPr/>
        </p:nvCxnSpPr>
        <p:spPr>
          <a:xfrm>
            <a:off x="4099850" y="3892775"/>
            <a:ext cx="0" cy="1722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293" name="Google Shape;293;p43"/>
          <p:cNvSpPr txBox="1"/>
          <p:nvPr/>
        </p:nvSpPr>
        <p:spPr>
          <a:xfrm>
            <a:off x="3264950" y="3706775"/>
            <a:ext cx="1669800" cy="18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num_computed_tokens: 3</a:t>
            </a:r>
            <a:endParaRPr sz="10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294" name="Google Shape;294;p43"/>
          <p:cNvSpPr txBox="1"/>
          <p:nvPr/>
        </p:nvSpPr>
        <p:spPr>
          <a:xfrm>
            <a:off x="1048725" y="4168775"/>
            <a:ext cx="1140300" cy="18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all_token_ids</a:t>
            </a:r>
            <a:endParaRPr sz="12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295" name="Google Shape;295;p43"/>
          <p:cNvSpPr/>
          <p:nvPr/>
        </p:nvSpPr>
        <p:spPr>
          <a:xfrm rot="5400000">
            <a:off x="4622900" y="3938075"/>
            <a:ext cx="167100" cy="1208100"/>
          </a:xfrm>
          <a:prstGeom prst="rightBrace">
            <a:avLst>
              <a:gd fmla="val 50000" name="adj1"/>
              <a:gd fmla="val 50000" name="adj2"/>
            </a:avLst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296" name="Google Shape;296;p43"/>
          <p:cNvSpPr txBox="1"/>
          <p:nvPr/>
        </p:nvSpPr>
        <p:spPr>
          <a:xfrm>
            <a:off x="3444200" y="4630775"/>
            <a:ext cx="2524500" cy="324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Schedule 2 tokens</a:t>
            </a:r>
            <a:endParaRPr sz="13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0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44"/>
          <p:cNvSpPr txBox="1"/>
          <p:nvPr>
            <p:ph idx="1" type="body"/>
          </p:nvPr>
        </p:nvSpPr>
        <p:spPr>
          <a:xfrm>
            <a:off x="919800" y="923875"/>
            <a:ext cx="7304400" cy="1266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Unification of “prefill” and “decode”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In V1, there’s </a:t>
            </a:r>
            <a:r>
              <a:rPr lang="en">
                <a:solidFill>
                  <a:srgbClr val="CC0100"/>
                </a:solidFill>
              </a:rPr>
              <a:t>no concept of prefill and decode</a:t>
            </a:r>
            <a:endParaRPr>
              <a:solidFill>
                <a:srgbClr val="CC0100"/>
              </a:solidFill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Schedule based on the difference between </a:t>
            </a:r>
            <a:r>
              <a:rPr lang="en">
                <a:solidFill>
                  <a:schemeClr val="accent1"/>
                </a:solidFill>
                <a:latin typeface="Consolas"/>
                <a:ea typeface="Consolas"/>
                <a:cs typeface="Consolas"/>
                <a:sym typeface="Consolas"/>
              </a:rPr>
              <a:t>num_compute_tokens</a:t>
            </a:r>
            <a:r>
              <a:rPr lang="en"/>
              <a:t> and </a:t>
            </a:r>
            <a:r>
              <a:rPr lang="en">
                <a:solidFill>
                  <a:schemeClr val="accent1"/>
                </a:solidFill>
                <a:latin typeface="Consolas"/>
                <a:ea typeface="Consolas"/>
                <a:cs typeface="Consolas"/>
                <a:sym typeface="Consolas"/>
              </a:rPr>
              <a:t>len(all_token_ids)</a:t>
            </a:r>
            <a:r>
              <a:rPr lang="en"/>
              <a:t> </a:t>
            </a:r>
            <a:endParaRPr/>
          </a:p>
        </p:txBody>
      </p:sp>
      <p:sp>
        <p:nvSpPr>
          <p:cNvPr id="302" name="Google Shape;302;p44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Simplified Scheduler (cont’d)</a:t>
            </a:r>
            <a:endParaRPr sz="1750"/>
          </a:p>
        </p:txBody>
      </p:sp>
      <p:sp>
        <p:nvSpPr>
          <p:cNvPr id="303" name="Google Shape;303;p4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04" name="Google Shape;304;p44"/>
          <p:cNvSpPr txBox="1"/>
          <p:nvPr>
            <p:ph idx="1" type="body"/>
          </p:nvPr>
        </p:nvSpPr>
        <p:spPr>
          <a:xfrm>
            <a:off x="919800" y="2064500"/>
            <a:ext cx="73044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Ex3) Prefix caching</a:t>
            </a:r>
            <a:endParaRPr/>
          </a:p>
        </p:txBody>
      </p:sp>
      <p:graphicFrame>
        <p:nvGraphicFramePr>
          <p:cNvPr id="305" name="Google Shape;305;p44"/>
          <p:cNvGraphicFramePr/>
          <p:nvPr/>
        </p:nvGraphicFramePr>
        <p:xfrm>
          <a:off x="2284863" y="2951023"/>
          <a:ext cx="3000000" cy="3000000"/>
        </p:xfrm>
        <a:graphic>
          <a:graphicData uri="http://schemas.openxmlformats.org/drawingml/2006/table">
            <a:tbl>
              <a:tblPr>
                <a:noFill/>
                <a:tableStyleId>{CF86842B-A0A7-4E85-B475-823A7EA30A21}</a:tableStyleId>
              </a:tblPr>
              <a:tblGrid>
                <a:gridCol w="605825"/>
                <a:gridCol w="605825"/>
                <a:gridCol w="605825"/>
                <a:gridCol w="605825"/>
                <a:gridCol w="605825"/>
              </a:tblGrid>
              <a:tr h="3936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Lexend"/>
                          <a:ea typeface="Lexend"/>
                          <a:cs typeface="Lexend"/>
                          <a:sym typeface="Lexend"/>
                        </a:rPr>
                        <a:t>AI</a:t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9E9E9E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Lexend"/>
                          <a:ea typeface="Lexend"/>
                          <a:cs typeface="Lexend"/>
                          <a:sym typeface="Lexend"/>
                        </a:rPr>
                        <a:t>is</a:t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9E9E9E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Lexend"/>
                          <a:ea typeface="Lexend"/>
                          <a:cs typeface="Lexend"/>
                          <a:sym typeface="Lexend"/>
                        </a:rPr>
                        <a:t>the</a:t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Lexend"/>
                          <a:ea typeface="Lexend"/>
                          <a:cs typeface="Lexend"/>
                          <a:sym typeface="Lexend"/>
                        </a:rPr>
                        <a:t>future</a:t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Lexend"/>
                          <a:ea typeface="Lexend"/>
                          <a:cs typeface="Lexend"/>
                          <a:sym typeface="Lexend"/>
                        </a:rPr>
                        <a:t>of</a:t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06" name="Google Shape;306;p44"/>
          <p:cNvGraphicFramePr/>
          <p:nvPr/>
        </p:nvGraphicFramePr>
        <p:xfrm>
          <a:off x="5313988" y="2951023"/>
          <a:ext cx="3000000" cy="3000000"/>
        </p:xfrm>
        <a:graphic>
          <a:graphicData uri="http://schemas.openxmlformats.org/drawingml/2006/table">
            <a:tbl>
              <a:tblPr>
                <a:noFill/>
                <a:tableStyleId>{CF86842B-A0A7-4E85-B475-823A7EA30A21}</a:tableStyleId>
              </a:tblPr>
              <a:tblGrid>
                <a:gridCol w="605825"/>
                <a:gridCol w="605825"/>
                <a:gridCol w="605825"/>
              </a:tblGrid>
              <a:tr h="3936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cxnSp>
        <p:nvCxnSpPr>
          <p:cNvPr id="307" name="Google Shape;307;p44"/>
          <p:cNvCxnSpPr>
            <a:stCxn id="308" idx="2"/>
          </p:cNvCxnSpPr>
          <p:nvPr/>
        </p:nvCxnSpPr>
        <p:spPr>
          <a:xfrm>
            <a:off x="3503975" y="2791300"/>
            <a:ext cx="0" cy="1722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308" name="Google Shape;308;p44"/>
          <p:cNvSpPr txBox="1"/>
          <p:nvPr/>
        </p:nvSpPr>
        <p:spPr>
          <a:xfrm>
            <a:off x="2669075" y="2605300"/>
            <a:ext cx="1669800" cy="18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num_computed_tokens: 2</a:t>
            </a:r>
            <a:endParaRPr sz="10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309" name="Google Shape;309;p44"/>
          <p:cNvSpPr txBox="1"/>
          <p:nvPr/>
        </p:nvSpPr>
        <p:spPr>
          <a:xfrm>
            <a:off x="1048725" y="3039725"/>
            <a:ext cx="1140300" cy="18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all_token_ids</a:t>
            </a:r>
            <a:endParaRPr sz="12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310" name="Google Shape;310;p44"/>
          <p:cNvSpPr/>
          <p:nvPr/>
        </p:nvSpPr>
        <p:spPr>
          <a:xfrm rot="5400000">
            <a:off x="4325150" y="2546125"/>
            <a:ext cx="167100" cy="1803600"/>
          </a:xfrm>
          <a:prstGeom prst="rightBrace">
            <a:avLst>
              <a:gd fmla="val 50000" name="adj1"/>
              <a:gd fmla="val 50000" name="adj2"/>
            </a:avLst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311" name="Google Shape;311;p44"/>
          <p:cNvSpPr txBox="1"/>
          <p:nvPr/>
        </p:nvSpPr>
        <p:spPr>
          <a:xfrm>
            <a:off x="3506895" y="3504350"/>
            <a:ext cx="1728900" cy="324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Schedule 3 tokens</a:t>
            </a:r>
            <a:endParaRPr sz="13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312" name="Google Shape;312;p44"/>
          <p:cNvSpPr/>
          <p:nvPr/>
        </p:nvSpPr>
        <p:spPr>
          <a:xfrm rot="5400000">
            <a:off x="2807550" y="2842660"/>
            <a:ext cx="167100" cy="1212600"/>
          </a:xfrm>
          <a:prstGeom prst="rightBrace">
            <a:avLst>
              <a:gd fmla="val 50000" name="adj1"/>
              <a:gd fmla="val 50000" name="adj2"/>
            </a:avLst>
          </a:prstGeom>
          <a:noFill/>
          <a:ln cap="flat" cmpd="sng" w="9525">
            <a:solidFill>
              <a:srgbClr val="CC01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313" name="Google Shape;313;p44"/>
          <p:cNvSpPr txBox="1"/>
          <p:nvPr/>
        </p:nvSpPr>
        <p:spPr>
          <a:xfrm>
            <a:off x="2225399" y="3528685"/>
            <a:ext cx="1331400" cy="324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rgbClr val="CC0100"/>
                </a:solidFill>
                <a:latin typeface="Lexend"/>
                <a:ea typeface="Lexend"/>
                <a:cs typeface="Lexend"/>
                <a:sym typeface="Lexend"/>
              </a:rPr>
              <a:t>Cache hit!</a:t>
            </a:r>
            <a:endParaRPr sz="1300">
              <a:solidFill>
                <a:srgbClr val="CC0100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7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p45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Simplified</a:t>
            </a:r>
            <a:r>
              <a:rPr lang="en"/>
              <a:t> Scheduler: </a:t>
            </a:r>
            <a:r>
              <a:rPr lang="en"/>
              <a:t>Next</a:t>
            </a:r>
            <a:r>
              <a:rPr lang="en"/>
              <a:t> Steps</a:t>
            </a:r>
            <a:endParaRPr sz="1750"/>
          </a:p>
        </p:txBody>
      </p:sp>
      <p:sp>
        <p:nvSpPr>
          <p:cNvPr id="319" name="Google Shape;319;p4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20" name="Google Shape;320;p45"/>
          <p:cNvSpPr txBox="1"/>
          <p:nvPr>
            <p:ph idx="1" type="body"/>
          </p:nvPr>
        </p:nvSpPr>
        <p:spPr>
          <a:xfrm>
            <a:off x="919800" y="847675"/>
            <a:ext cx="7304400" cy="3885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Current: First-come-first-served policy is baked in the scheduler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Next step 1: Support </a:t>
            </a:r>
            <a:r>
              <a:rPr lang="en">
                <a:solidFill>
                  <a:schemeClr val="accent1"/>
                </a:solidFill>
              </a:rPr>
              <a:t>various scheduling policies</a:t>
            </a:r>
            <a:endParaRPr>
              <a:solidFill>
                <a:schemeClr val="accent1"/>
              </a:solidFill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Priority-based scheduling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Fair scheduling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Predictive scheduling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Next step 2: </a:t>
            </a:r>
            <a:r>
              <a:rPr lang="en">
                <a:solidFill>
                  <a:schemeClr val="accent1"/>
                </a:solidFill>
              </a:rPr>
              <a:t>Pluggable scheduler</a:t>
            </a:r>
            <a:endParaRPr>
              <a:solidFill>
                <a:schemeClr val="accent1"/>
              </a:solidFill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E.g., workload-specific scheduler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E.g., different schedulers for different hardware backends</a:t>
            </a:r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4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p46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Clean Implementation of Distributed Inference</a:t>
            </a:r>
            <a:endParaRPr sz="1750"/>
          </a:p>
        </p:txBody>
      </p:sp>
      <p:sp>
        <p:nvSpPr>
          <p:cNvPr id="326" name="Google Shape;326;p4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27" name="Google Shape;327;p46"/>
          <p:cNvSpPr/>
          <p:nvPr/>
        </p:nvSpPr>
        <p:spPr>
          <a:xfrm>
            <a:off x="1536375" y="1592925"/>
            <a:ext cx="1097400" cy="5343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Scheduler</a:t>
            </a:r>
            <a:br>
              <a:rPr lang="en">
                <a:latin typeface="Lexend"/>
                <a:ea typeface="Lexend"/>
                <a:cs typeface="Lexend"/>
                <a:sym typeface="Lexend"/>
              </a:rPr>
            </a:br>
            <a:r>
              <a:rPr lang="en">
                <a:latin typeface="Lexend"/>
                <a:ea typeface="Lexend"/>
                <a:cs typeface="Lexend"/>
                <a:sym typeface="Lexend"/>
              </a:rPr>
              <a:t>(Proc 0)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328" name="Google Shape;328;p46"/>
          <p:cNvSpPr/>
          <p:nvPr/>
        </p:nvSpPr>
        <p:spPr>
          <a:xfrm>
            <a:off x="596575" y="2332725"/>
            <a:ext cx="1097400" cy="23304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Worker 0</a:t>
            </a:r>
            <a:br>
              <a:rPr lang="en">
                <a:latin typeface="Lexend"/>
                <a:ea typeface="Lexend"/>
                <a:cs typeface="Lexend"/>
                <a:sym typeface="Lexend"/>
              </a:rPr>
            </a:br>
            <a:r>
              <a:rPr lang="en">
                <a:latin typeface="Lexend"/>
                <a:ea typeface="Lexend"/>
                <a:cs typeface="Lexend"/>
                <a:sym typeface="Lexend"/>
              </a:rPr>
              <a:t>(Proc 0)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329" name="Google Shape;329;p46"/>
          <p:cNvSpPr/>
          <p:nvPr/>
        </p:nvSpPr>
        <p:spPr>
          <a:xfrm>
            <a:off x="2476200" y="2332725"/>
            <a:ext cx="1097400" cy="23304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Worker N-1</a:t>
            </a:r>
            <a:br>
              <a:rPr lang="en">
                <a:latin typeface="Lexend"/>
                <a:ea typeface="Lexend"/>
                <a:cs typeface="Lexend"/>
                <a:sym typeface="Lexend"/>
              </a:rPr>
            </a:br>
            <a:r>
              <a:rPr lang="en">
                <a:latin typeface="Lexend"/>
                <a:ea typeface="Lexend"/>
                <a:cs typeface="Lexend"/>
                <a:sym typeface="Lexend"/>
              </a:rPr>
              <a:t>(Proc N-1)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cxnSp>
        <p:nvCxnSpPr>
          <p:cNvPr id="330" name="Google Shape;330;p46"/>
          <p:cNvCxnSpPr>
            <a:stCxn id="327" idx="2"/>
            <a:endCxn id="328" idx="0"/>
          </p:cNvCxnSpPr>
          <p:nvPr/>
        </p:nvCxnSpPr>
        <p:spPr>
          <a:xfrm flipH="1">
            <a:off x="1145175" y="2127225"/>
            <a:ext cx="939900" cy="2055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331" name="Google Shape;331;p46"/>
          <p:cNvSpPr/>
          <p:nvPr/>
        </p:nvSpPr>
        <p:spPr>
          <a:xfrm>
            <a:off x="696775" y="3752775"/>
            <a:ext cx="897000" cy="371700"/>
          </a:xfrm>
          <a:prstGeom prst="rect">
            <a:avLst/>
          </a:prstGeom>
          <a:solidFill>
            <a:srgbClr val="FFF2CC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Model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332" name="Google Shape;332;p46"/>
          <p:cNvSpPr/>
          <p:nvPr/>
        </p:nvSpPr>
        <p:spPr>
          <a:xfrm>
            <a:off x="2576400" y="3752775"/>
            <a:ext cx="897000" cy="371700"/>
          </a:xfrm>
          <a:prstGeom prst="rect">
            <a:avLst/>
          </a:prstGeom>
          <a:solidFill>
            <a:srgbClr val="FFF2CC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Model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333" name="Google Shape;333;p46"/>
          <p:cNvSpPr/>
          <p:nvPr/>
        </p:nvSpPr>
        <p:spPr>
          <a:xfrm>
            <a:off x="696775" y="4196250"/>
            <a:ext cx="897000" cy="371700"/>
          </a:xfrm>
          <a:prstGeom prst="rect">
            <a:avLst/>
          </a:prstGeom>
          <a:solidFill>
            <a:srgbClr val="D9EAD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Sampler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334" name="Google Shape;334;p46"/>
          <p:cNvSpPr txBox="1"/>
          <p:nvPr/>
        </p:nvSpPr>
        <p:spPr>
          <a:xfrm>
            <a:off x="1810738" y="2938125"/>
            <a:ext cx="548700" cy="37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. . .</a:t>
            </a:r>
            <a:endParaRPr sz="24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335" name="Google Shape;335;p46"/>
          <p:cNvSpPr txBox="1"/>
          <p:nvPr/>
        </p:nvSpPr>
        <p:spPr>
          <a:xfrm>
            <a:off x="1030750" y="1106975"/>
            <a:ext cx="210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V0 Architecture</a:t>
            </a:r>
            <a:endParaRPr sz="18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336" name="Google Shape;336;p46"/>
          <p:cNvSpPr/>
          <p:nvPr/>
        </p:nvSpPr>
        <p:spPr>
          <a:xfrm>
            <a:off x="696775" y="2926238"/>
            <a:ext cx="897000" cy="371700"/>
          </a:xfrm>
          <a:prstGeom prst="rect">
            <a:avLst/>
          </a:prstGeom>
          <a:solidFill>
            <a:srgbClr val="D9D2E9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Lexend"/>
                <a:ea typeface="Lexend"/>
                <a:cs typeface="Lexend"/>
                <a:sym typeface="Lexend"/>
              </a:rPr>
              <a:t>Input Prep.</a:t>
            </a:r>
            <a:endParaRPr sz="1200">
              <a:latin typeface="Lexend"/>
              <a:ea typeface="Lexend"/>
              <a:cs typeface="Lexend"/>
              <a:sym typeface="Lexend"/>
            </a:endParaRPr>
          </a:p>
        </p:txBody>
      </p:sp>
      <p:cxnSp>
        <p:nvCxnSpPr>
          <p:cNvPr id="337" name="Google Shape;337;p46"/>
          <p:cNvCxnSpPr>
            <a:stCxn id="336" idx="2"/>
            <a:endCxn id="331" idx="0"/>
          </p:cNvCxnSpPr>
          <p:nvPr/>
        </p:nvCxnSpPr>
        <p:spPr>
          <a:xfrm>
            <a:off x="1145275" y="3297938"/>
            <a:ext cx="0" cy="4548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338" name="Google Shape;338;p46"/>
          <p:cNvCxnSpPr>
            <a:stCxn id="336" idx="2"/>
            <a:endCxn id="332" idx="0"/>
          </p:cNvCxnSpPr>
          <p:nvPr/>
        </p:nvCxnSpPr>
        <p:spPr>
          <a:xfrm>
            <a:off x="1145275" y="3297938"/>
            <a:ext cx="1879500" cy="4548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339" name="Google Shape;339;p46"/>
          <p:cNvSpPr txBox="1"/>
          <p:nvPr/>
        </p:nvSpPr>
        <p:spPr>
          <a:xfrm>
            <a:off x="993625" y="3363063"/>
            <a:ext cx="1161900" cy="324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Broadcast</a:t>
            </a:r>
            <a:endParaRPr sz="13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29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Agenda</a:t>
            </a:r>
            <a:endParaRPr/>
          </a:p>
        </p:txBody>
      </p:sp>
      <p:sp>
        <p:nvSpPr>
          <p:cNvPr id="120" name="Google Shape;120;p29"/>
          <p:cNvSpPr txBox="1"/>
          <p:nvPr>
            <p:ph idx="1" type="body"/>
          </p:nvPr>
        </p:nvSpPr>
        <p:spPr>
          <a:xfrm>
            <a:off x="311700" y="923875"/>
            <a:ext cx="8520600" cy="3739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444500" lvl="0" marL="457200" rtl="0" algn="l">
              <a:spcBef>
                <a:spcPts val="0"/>
              </a:spcBef>
              <a:spcAft>
                <a:spcPts val="0"/>
              </a:spcAft>
              <a:buSzPts val="3400"/>
              <a:buChar char="●"/>
            </a:pPr>
            <a:r>
              <a:rPr lang="en" sz="3400"/>
              <a:t>V1 Deep Dive </a:t>
            </a:r>
            <a:r>
              <a:rPr lang="en"/>
              <a:t>(Woosuk)</a:t>
            </a:r>
            <a:endParaRPr/>
          </a:p>
          <a:p>
            <a:pPr indent="-444500" lvl="0" marL="457200" rtl="0" algn="l">
              <a:spcBef>
                <a:spcPts val="0"/>
              </a:spcBef>
              <a:spcAft>
                <a:spcPts val="0"/>
              </a:spcAft>
              <a:buSzPts val="3400"/>
              <a:buChar char="●"/>
            </a:pPr>
            <a:r>
              <a:rPr lang="en" sz="3400"/>
              <a:t>vLLM’s Q1 Roadmap </a:t>
            </a:r>
            <a:r>
              <a:rPr lang="en"/>
              <a:t>(Simon)</a:t>
            </a:r>
            <a:endParaRPr sz="3400"/>
          </a:p>
        </p:txBody>
      </p:sp>
      <p:sp>
        <p:nvSpPr>
          <p:cNvPr id="121" name="Google Shape;121;p2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3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p47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Clean Implementation of Distributed Inference</a:t>
            </a:r>
            <a:endParaRPr sz="1750"/>
          </a:p>
        </p:txBody>
      </p:sp>
      <p:sp>
        <p:nvSpPr>
          <p:cNvPr id="345" name="Google Shape;345;p4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46" name="Google Shape;346;p47"/>
          <p:cNvSpPr txBox="1"/>
          <p:nvPr>
            <p:ph idx="1" type="body"/>
          </p:nvPr>
        </p:nvSpPr>
        <p:spPr>
          <a:xfrm>
            <a:off x="3855250" y="1229475"/>
            <a:ext cx="4547100" cy="222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Problem 1: </a:t>
            </a:r>
            <a:r>
              <a:rPr lang="en">
                <a:solidFill>
                  <a:srgbClr val="CC0100"/>
                </a:solidFill>
              </a:rPr>
              <a:t>Broadcasting whole input </a:t>
            </a:r>
            <a:r>
              <a:rPr lang="en" u="sng">
                <a:solidFill>
                  <a:srgbClr val="CC0100"/>
                </a:solidFill>
              </a:rPr>
              <a:t>tensors</a:t>
            </a:r>
            <a:r>
              <a:rPr lang="en"/>
              <a:t> every step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Significant communication overheads</a:t>
            </a:r>
            <a:endParaRPr/>
          </a:p>
        </p:txBody>
      </p:sp>
      <p:sp>
        <p:nvSpPr>
          <p:cNvPr id="347" name="Google Shape;347;p47"/>
          <p:cNvSpPr/>
          <p:nvPr/>
        </p:nvSpPr>
        <p:spPr>
          <a:xfrm>
            <a:off x="1536375" y="1592925"/>
            <a:ext cx="1097400" cy="5343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Scheduler</a:t>
            </a:r>
            <a:br>
              <a:rPr lang="en">
                <a:latin typeface="Lexend"/>
                <a:ea typeface="Lexend"/>
                <a:cs typeface="Lexend"/>
                <a:sym typeface="Lexend"/>
              </a:rPr>
            </a:br>
            <a:r>
              <a:rPr lang="en">
                <a:latin typeface="Lexend"/>
                <a:ea typeface="Lexend"/>
                <a:cs typeface="Lexend"/>
                <a:sym typeface="Lexend"/>
              </a:rPr>
              <a:t>(Proc 0)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348" name="Google Shape;348;p47"/>
          <p:cNvSpPr/>
          <p:nvPr/>
        </p:nvSpPr>
        <p:spPr>
          <a:xfrm>
            <a:off x="596575" y="2332725"/>
            <a:ext cx="1097400" cy="23304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Worker 0</a:t>
            </a:r>
            <a:br>
              <a:rPr lang="en">
                <a:latin typeface="Lexend"/>
                <a:ea typeface="Lexend"/>
                <a:cs typeface="Lexend"/>
                <a:sym typeface="Lexend"/>
              </a:rPr>
            </a:br>
            <a:r>
              <a:rPr lang="en">
                <a:latin typeface="Lexend"/>
                <a:ea typeface="Lexend"/>
                <a:cs typeface="Lexend"/>
                <a:sym typeface="Lexend"/>
              </a:rPr>
              <a:t>(Proc 0)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349" name="Google Shape;349;p47"/>
          <p:cNvSpPr/>
          <p:nvPr/>
        </p:nvSpPr>
        <p:spPr>
          <a:xfrm>
            <a:off x="2476200" y="2332725"/>
            <a:ext cx="1097400" cy="23304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Worker N-1</a:t>
            </a:r>
            <a:br>
              <a:rPr lang="en">
                <a:latin typeface="Lexend"/>
                <a:ea typeface="Lexend"/>
                <a:cs typeface="Lexend"/>
                <a:sym typeface="Lexend"/>
              </a:rPr>
            </a:br>
            <a:r>
              <a:rPr lang="en">
                <a:latin typeface="Lexend"/>
                <a:ea typeface="Lexend"/>
                <a:cs typeface="Lexend"/>
                <a:sym typeface="Lexend"/>
              </a:rPr>
              <a:t>(Proc N-1)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cxnSp>
        <p:nvCxnSpPr>
          <p:cNvPr id="350" name="Google Shape;350;p47"/>
          <p:cNvCxnSpPr>
            <a:stCxn id="347" idx="2"/>
            <a:endCxn id="348" idx="0"/>
          </p:cNvCxnSpPr>
          <p:nvPr/>
        </p:nvCxnSpPr>
        <p:spPr>
          <a:xfrm flipH="1">
            <a:off x="1145175" y="2127225"/>
            <a:ext cx="939900" cy="2055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351" name="Google Shape;351;p47"/>
          <p:cNvSpPr/>
          <p:nvPr/>
        </p:nvSpPr>
        <p:spPr>
          <a:xfrm>
            <a:off x="696775" y="3752775"/>
            <a:ext cx="897000" cy="371700"/>
          </a:xfrm>
          <a:prstGeom prst="rect">
            <a:avLst/>
          </a:prstGeom>
          <a:solidFill>
            <a:srgbClr val="FFF2CC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Model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352" name="Google Shape;352;p47"/>
          <p:cNvSpPr/>
          <p:nvPr/>
        </p:nvSpPr>
        <p:spPr>
          <a:xfrm>
            <a:off x="2576400" y="3752775"/>
            <a:ext cx="897000" cy="371700"/>
          </a:xfrm>
          <a:prstGeom prst="rect">
            <a:avLst/>
          </a:prstGeom>
          <a:solidFill>
            <a:srgbClr val="FFF2CC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Model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353" name="Google Shape;353;p47"/>
          <p:cNvSpPr/>
          <p:nvPr/>
        </p:nvSpPr>
        <p:spPr>
          <a:xfrm>
            <a:off x="696775" y="4196250"/>
            <a:ext cx="897000" cy="371700"/>
          </a:xfrm>
          <a:prstGeom prst="rect">
            <a:avLst/>
          </a:prstGeom>
          <a:solidFill>
            <a:srgbClr val="D9EAD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Sampler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354" name="Google Shape;354;p47"/>
          <p:cNvSpPr txBox="1"/>
          <p:nvPr/>
        </p:nvSpPr>
        <p:spPr>
          <a:xfrm>
            <a:off x="1810738" y="2938125"/>
            <a:ext cx="548700" cy="37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. . .</a:t>
            </a:r>
            <a:endParaRPr sz="24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355" name="Google Shape;355;p47"/>
          <p:cNvSpPr txBox="1"/>
          <p:nvPr/>
        </p:nvSpPr>
        <p:spPr>
          <a:xfrm>
            <a:off x="1030750" y="1106975"/>
            <a:ext cx="210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V0 Architecture</a:t>
            </a:r>
            <a:endParaRPr sz="18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356" name="Google Shape;356;p47"/>
          <p:cNvSpPr/>
          <p:nvPr/>
        </p:nvSpPr>
        <p:spPr>
          <a:xfrm>
            <a:off x="696775" y="2926238"/>
            <a:ext cx="897000" cy="371700"/>
          </a:xfrm>
          <a:prstGeom prst="rect">
            <a:avLst/>
          </a:prstGeom>
          <a:solidFill>
            <a:srgbClr val="D9D2E9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Lexend"/>
                <a:ea typeface="Lexend"/>
                <a:cs typeface="Lexend"/>
                <a:sym typeface="Lexend"/>
              </a:rPr>
              <a:t>Input Prep.</a:t>
            </a:r>
            <a:endParaRPr sz="1200">
              <a:latin typeface="Lexend"/>
              <a:ea typeface="Lexend"/>
              <a:cs typeface="Lexend"/>
              <a:sym typeface="Lexend"/>
            </a:endParaRPr>
          </a:p>
        </p:txBody>
      </p:sp>
      <p:cxnSp>
        <p:nvCxnSpPr>
          <p:cNvPr id="357" name="Google Shape;357;p47"/>
          <p:cNvCxnSpPr>
            <a:stCxn id="356" idx="2"/>
            <a:endCxn id="351" idx="0"/>
          </p:cNvCxnSpPr>
          <p:nvPr/>
        </p:nvCxnSpPr>
        <p:spPr>
          <a:xfrm>
            <a:off x="1145275" y="3297938"/>
            <a:ext cx="0" cy="454800"/>
          </a:xfrm>
          <a:prstGeom prst="straightConnector1">
            <a:avLst/>
          </a:prstGeom>
          <a:noFill/>
          <a:ln cap="flat" cmpd="sng" w="9525">
            <a:solidFill>
              <a:srgbClr val="CC0100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358" name="Google Shape;358;p47"/>
          <p:cNvCxnSpPr>
            <a:stCxn id="356" idx="2"/>
            <a:endCxn id="352" idx="0"/>
          </p:cNvCxnSpPr>
          <p:nvPr/>
        </p:nvCxnSpPr>
        <p:spPr>
          <a:xfrm>
            <a:off x="1145275" y="3297938"/>
            <a:ext cx="1879500" cy="454800"/>
          </a:xfrm>
          <a:prstGeom prst="straightConnector1">
            <a:avLst/>
          </a:prstGeom>
          <a:noFill/>
          <a:ln cap="flat" cmpd="sng" w="9525">
            <a:solidFill>
              <a:srgbClr val="CC0100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359" name="Google Shape;359;p47"/>
          <p:cNvSpPr txBox="1"/>
          <p:nvPr/>
        </p:nvSpPr>
        <p:spPr>
          <a:xfrm>
            <a:off x="993625" y="3363063"/>
            <a:ext cx="1161900" cy="324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rgbClr val="CC0100"/>
                </a:solidFill>
                <a:latin typeface="Lexend"/>
                <a:ea typeface="Lexend"/>
                <a:cs typeface="Lexend"/>
                <a:sym typeface="Lexend"/>
              </a:rPr>
              <a:t>Broadcast</a:t>
            </a:r>
            <a:endParaRPr b="1" sz="1300">
              <a:solidFill>
                <a:srgbClr val="CC0100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3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Google Shape;364;p48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Clean Implementation of Distributed Inference</a:t>
            </a:r>
            <a:endParaRPr sz="1750"/>
          </a:p>
        </p:txBody>
      </p:sp>
      <p:sp>
        <p:nvSpPr>
          <p:cNvPr id="365" name="Google Shape;365;p4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66" name="Google Shape;366;p48"/>
          <p:cNvSpPr txBox="1"/>
          <p:nvPr>
            <p:ph idx="1" type="body"/>
          </p:nvPr>
        </p:nvSpPr>
        <p:spPr>
          <a:xfrm>
            <a:off x="3855250" y="1229475"/>
            <a:ext cx="4547100" cy="340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Problem 1: Broadcasting whole input tensors every step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Significant communication overheads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Problem 2: </a:t>
            </a:r>
            <a:r>
              <a:rPr lang="en">
                <a:solidFill>
                  <a:srgbClr val="CC0100"/>
                </a:solidFill>
              </a:rPr>
              <a:t>Scheduler and Worker 0 share the same process</a:t>
            </a:r>
            <a:endParaRPr>
              <a:solidFill>
                <a:srgbClr val="CC0100"/>
              </a:solidFill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Increased complexity due to the asymmetric architecture</a:t>
            </a:r>
            <a:endParaRPr/>
          </a:p>
        </p:txBody>
      </p:sp>
      <p:sp>
        <p:nvSpPr>
          <p:cNvPr id="367" name="Google Shape;367;p48"/>
          <p:cNvSpPr/>
          <p:nvPr/>
        </p:nvSpPr>
        <p:spPr>
          <a:xfrm>
            <a:off x="1536375" y="1592925"/>
            <a:ext cx="1097400" cy="5343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Scheduler</a:t>
            </a:r>
            <a:br>
              <a:rPr lang="en">
                <a:latin typeface="Lexend"/>
                <a:ea typeface="Lexend"/>
                <a:cs typeface="Lexend"/>
                <a:sym typeface="Lexend"/>
              </a:rPr>
            </a:br>
            <a:r>
              <a:rPr b="1" lang="en">
                <a:solidFill>
                  <a:srgbClr val="CC0100"/>
                </a:solidFill>
                <a:latin typeface="Lexend"/>
                <a:ea typeface="Lexend"/>
                <a:cs typeface="Lexend"/>
                <a:sym typeface="Lexend"/>
              </a:rPr>
              <a:t>(Proc 0)</a:t>
            </a:r>
            <a:endParaRPr b="1">
              <a:solidFill>
                <a:srgbClr val="CC0100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368" name="Google Shape;368;p48"/>
          <p:cNvSpPr/>
          <p:nvPr/>
        </p:nvSpPr>
        <p:spPr>
          <a:xfrm>
            <a:off x="596575" y="2332725"/>
            <a:ext cx="1097400" cy="23304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Worker 0</a:t>
            </a:r>
            <a:br>
              <a:rPr lang="en">
                <a:latin typeface="Lexend"/>
                <a:ea typeface="Lexend"/>
                <a:cs typeface="Lexend"/>
                <a:sym typeface="Lexend"/>
              </a:rPr>
            </a:br>
            <a:r>
              <a:rPr b="1" lang="en">
                <a:solidFill>
                  <a:srgbClr val="CC0100"/>
                </a:solidFill>
                <a:latin typeface="Lexend"/>
                <a:ea typeface="Lexend"/>
                <a:cs typeface="Lexend"/>
                <a:sym typeface="Lexend"/>
              </a:rPr>
              <a:t>(Proc 0)</a:t>
            </a:r>
            <a:endParaRPr b="1">
              <a:solidFill>
                <a:srgbClr val="CC0100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369" name="Google Shape;369;p48"/>
          <p:cNvSpPr/>
          <p:nvPr/>
        </p:nvSpPr>
        <p:spPr>
          <a:xfrm>
            <a:off x="2476200" y="2332725"/>
            <a:ext cx="1097400" cy="23304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Worker N-1</a:t>
            </a:r>
            <a:br>
              <a:rPr lang="en">
                <a:latin typeface="Lexend"/>
                <a:ea typeface="Lexend"/>
                <a:cs typeface="Lexend"/>
                <a:sym typeface="Lexend"/>
              </a:rPr>
            </a:br>
            <a:r>
              <a:rPr lang="en">
                <a:latin typeface="Lexend"/>
                <a:ea typeface="Lexend"/>
                <a:cs typeface="Lexend"/>
                <a:sym typeface="Lexend"/>
              </a:rPr>
              <a:t>(Proc N-1)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cxnSp>
        <p:nvCxnSpPr>
          <p:cNvPr id="370" name="Google Shape;370;p48"/>
          <p:cNvCxnSpPr>
            <a:stCxn id="367" idx="2"/>
            <a:endCxn id="368" idx="0"/>
          </p:cNvCxnSpPr>
          <p:nvPr/>
        </p:nvCxnSpPr>
        <p:spPr>
          <a:xfrm flipH="1">
            <a:off x="1145175" y="2127225"/>
            <a:ext cx="939900" cy="2055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371" name="Google Shape;371;p48"/>
          <p:cNvSpPr/>
          <p:nvPr/>
        </p:nvSpPr>
        <p:spPr>
          <a:xfrm>
            <a:off x="696775" y="3752775"/>
            <a:ext cx="897000" cy="371700"/>
          </a:xfrm>
          <a:prstGeom prst="rect">
            <a:avLst/>
          </a:prstGeom>
          <a:solidFill>
            <a:srgbClr val="FFF2CC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Model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372" name="Google Shape;372;p48"/>
          <p:cNvSpPr/>
          <p:nvPr/>
        </p:nvSpPr>
        <p:spPr>
          <a:xfrm>
            <a:off x="2576400" y="3752775"/>
            <a:ext cx="897000" cy="371700"/>
          </a:xfrm>
          <a:prstGeom prst="rect">
            <a:avLst/>
          </a:prstGeom>
          <a:solidFill>
            <a:srgbClr val="FFF2CC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Model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373" name="Google Shape;373;p48"/>
          <p:cNvSpPr/>
          <p:nvPr/>
        </p:nvSpPr>
        <p:spPr>
          <a:xfrm>
            <a:off x="696775" y="4196250"/>
            <a:ext cx="897000" cy="371700"/>
          </a:xfrm>
          <a:prstGeom prst="rect">
            <a:avLst/>
          </a:prstGeom>
          <a:solidFill>
            <a:srgbClr val="D9EAD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Sampler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374" name="Google Shape;374;p48"/>
          <p:cNvSpPr txBox="1"/>
          <p:nvPr/>
        </p:nvSpPr>
        <p:spPr>
          <a:xfrm>
            <a:off x="1810738" y="2938125"/>
            <a:ext cx="548700" cy="37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. . .</a:t>
            </a:r>
            <a:endParaRPr sz="24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375" name="Google Shape;375;p48"/>
          <p:cNvSpPr txBox="1"/>
          <p:nvPr/>
        </p:nvSpPr>
        <p:spPr>
          <a:xfrm>
            <a:off x="1030750" y="1106975"/>
            <a:ext cx="210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V0 Architecture</a:t>
            </a:r>
            <a:endParaRPr sz="18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376" name="Google Shape;376;p48"/>
          <p:cNvSpPr/>
          <p:nvPr/>
        </p:nvSpPr>
        <p:spPr>
          <a:xfrm>
            <a:off x="696775" y="2926238"/>
            <a:ext cx="897000" cy="371700"/>
          </a:xfrm>
          <a:prstGeom prst="rect">
            <a:avLst/>
          </a:prstGeom>
          <a:solidFill>
            <a:srgbClr val="D9D2E9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Lexend"/>
                <a:ea typeface="Lexend"/>
                <a:cs typeface="Lexend"/>
                <a:sym typeface="Lexend"/>
              </a:rPr>
              <a:t>Input Prep.</a:t>
            </a:r>
            <a:endParaRPr sz="1200">
              <a:latin typeface="Lexend"/>
              <a:ea typeface="Lexend"/>
              <a:cs typeface="Lexend"/>
              <a:sym typeface="Lexend"/>
            </a:endParaRPr>
          </a:p>
        </p:txBody>
      </p:sp>
      <p:cxnSp>
        <p:nvCxnSpPr>
          <p:cNvPr id="377" name="Google Shape;377;p48"/>
          <p:cNvCxnSpPr>
            <a:stCxn id="376" idx="2"/>
            <a:endCxn id="371" idx="0"/>
          </p:cNvCxnSpPr>
          <p:nvPr/>
        </p:nvCxnSpPr>
        <p:spPr>
          <a:xfrm>
            <a:off x="1145275" y="3297938"/>
            <a:ext cx="0" cy="4548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378" name="Google Shape;378;p48"/>
          <p:cNvCxnSpPr>
            <a:stCxn id="376" idx="2"/>
            <a:endCxn id="372" idx="0"/>
          </p:cNvCxnSpPr>
          <p:nvPr/>
        </p:nvCxnSpPr>
        <p:spPr>
          <a:xfrm>
            <a:off x="1145275" y="3297938"/>
            <a:ext cx="1879500" cy="4548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379" name="Google Shape;379;p48"/>
          <p:cNvSpPr txBox="1"/>
          <p:nvPr/>
        </p:nvSpPr>
        <p:spPr>
          <a:xfrm>
            <a:off x="993625" y="3363063"/>
            <a:ext cx="1161900" cy="324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Broadcast</a:t>
            </a:r>
            <a:endParaRPr sz="13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3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Google Shape;384;p49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Clean Implementation of Distributed Inference</a:t>
            </a:r>
            <a:endParaRPr sz="1750"/>
          </a:p>
        </p:txBody>
      </p:sp>
      <p:sp>
        <p:nvSpPr>
          <p:cNvPr id="385" name="Google Shape;385;p4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86" name="Google Shape;386;p49"/>
          <p:cNvSpPr/>
          <p:nvPr/>
        </p:nvSpPr>
        <p:spPr>
          <a:xfrm>
            <a:off x="1536375" y="1592925"/>
            <a:ext cx="1097400" cy="5343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Scheduler</a:t>
            </a:r>
            <a:br>
              <a:rPr lang="en">
                <a:latin typeface="Lexend"/>
                <a:ea typeface="Lexend"/>
                <a:cs typeface="Lexend"/>
                <a:sym typeface="Lexend"/>
              </a:rPr>
            </a:br>
            <a:r>
              <a:rPr lang="en">
                <a:latin typeface="Lexend"/>
                <a:ea typeface="Lexend"/>
                <a:cs typeface="Lexend"/>
                <a:sym typeface="Lexend"/>
              </a:rPr>
              <a:t>(Proc 0)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387" name="Google Shape;387;p49"/>
          <p:cNvSpPr/>
          <p:nvPr/>
        </p:nvSpPr>
        <p:spPr>
          <a:xfrm>
            <a:off x="596575" y="2332725"/>
            <a:ext cx="1097400" cy="23304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Worker 0</a:t>
            </a:r>
            <a:br>
              <a:rPr lang="en">
                <a:latin typeface="Lexend"/>
                <a:ea typeface="Lexend"/>
                <a:cs typeface="Lexend"/>
                <a:sym typeface="Lexend"/>
              </a:rPr>
            </a:br>
            <a:r>
              <a:rPr lang="en">
                <a:latin typeface="Lexend"/>
                <a:ea typeface="Lexend"/>
                <a:cs typeface="Lexend"/>
                <a:sym typeface="Lexend"/>
              </a:rPr>
              <a:t>(Proc 0)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388" name="Google Shape;388;p49"/>
          <p:cNvSpPr/>
          <p:nvPr/>
        </p:nvSpPr>
        <p:spPr>
          <a:xfrm>
            <a:off x="2476200" y="2332725"/>
            <a:ext cx="1097400" cy="23304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Worker N-1</a:t>
            </a:r>
            <a:br>
              <a:rPr lang="en">
                <a:latin typeface="Lexend"/>
                <a:ea typeface="Lexend"/>
                <a:cs typeface="Lexend"/>
                <a:sym typeface="Lexend"/>
              </a:rPr>
            </a:br>
            <a:r>
              <a:rPr lang="en">
                <a:latin typeface="Lexend"/>
                <a:ea typeface="Lexend"/>
                <a:cs typeface="Lexend"/>
                <a:sym typeface="Lexend"/>
              </a:rPr>
              <a:t>(Proc N-1)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cxnSp>
        <p:nvCxnSpPr>
          <p:cNvPr id="389" name="Google Shape;389;p49"/>
          <p:cNvCxnSpPr>
            <a:stCxn id="386" idx="2"/>
            <a:endCxn id="387" idx="0"/>
          </p:cNvCxnSpPr>
          <p:nvPr/>
        </p:nvCxnSpPr>
        <p:spPr>
          <a:xfrm flipH="1">
            <a:off x="1145175" y="2127225"/>
            <a:ext cx="939900" cy="2055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390" name="Google Shape;390;p49"/>
          <p:cNvSpPr/>
          <p:nvPr/>
        </p:nvSpPr>
        <p:spPr>
          <a:xfrm>
            <a:off x="696775" y="3752775"/>
            <a:ext cx="897000" cy="371700"/>
          </a:xfrm>
          <a:prstGeom prst="rect">
            <a:avLst/>
          </a:prstGeom>
          <a:solidFill>
            <a:srgbClr val="FFF2CC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Model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391" name="Google Shape;391;p49"/>
          <p:cNvSpPr/>
          <p:nvPr/>
        </p:nvSpPr>
        <p:spPr>
          <a:xfrm>
            <a:off x="2576400" y="3752775"/>
            <a:ext cx="897000" cy="371700"/>
          </a:xfrm>
          <a:prstGeom prst="rect">
            <a:avLst/>
          </a:prstGeom>
          <a:solidFill>
            <a:srgbClr val="FFF2CC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Model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392" name="Google Shape;392;p49"/>
          <p:cNvSpPr/>
          <p:nvPr/>
        </p:nvSpPr>
        <p:spPr>
          <a:xfrm>
            <a:off x="696775" y="4196250"/>
            <a:ext cx="897000" cy="371700"/>
          </a:xfrm>
          <a:prstGeom prst="rect">
            <a:avLst/>
          </a:prstGeom>
          <a:solidFill>
            <a:srgbClr val="D9EAD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Sampler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393" name="Google Shape;393;p49"/>
          <p:cNvSpPr txBox="1"/>
          <p:nvPr/>
        </p:nvSpPr>
        <p:spPr>
          <a:xfrm>
            <a:off x="1810738" y="2938125"/>
            <a:ext cx="548700" cy="37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. . .</a:t>
            </a:r>
            <a:endParaRPr sz="24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394" name="Google Shape;394;p49"/>
          <p:cNvSpPr txBox="1"/>
          <p:nvPr/>
        </p:nvSpPr>
        <p:spPr>
          <a:xfrm>
            <a:off x="1030750" y="1106975"/>
            <a:ext cx="210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V0 Architecture</a:t>
            </a:r>
            <a:endParaRPr sz="18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395" name="Google Shape;395;p49"/>
          <p:cNvSpPr/>
          <p:nvPr/>
        </p:nvSpPr>
        <p:spPr>
          <a:xfrm>
            <a:off x="696775" y="2926238"/>
            <a:ext cx="897000" cy="371700"/>
          </a:xfrm>
          <a:prstGeom prst="rect">
            <a:avLst/>
          </a:prstGeom>
          <a:solidFill>
            <a:srgbClr val="D9D2E9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Lexend"/>
                <a:ea typeface="Lexend"/>
                <a:cs typeface="Lexend"/>
                <a:sym typeface="Lexend"/>
              </a:rPr>
              <a:t>Input Prep.</a:t>
            </a:r>
            <a:endParaRPr sz="1200">
              <a:latin typeface="Lexend"/>
              <a:ea typeface="Lexend"/>
              <a:cs typeface="Lexend"/>
              <a:sym typeface="Lexend"/>
            </a:endParaRPr>
          </a:p>
        </p:txBody>
      </p:sp>
      <p:cxnSp>
        <p:nvCxnSpPr>
          <p:cNvPr id="396" name="Google Shape;396;p49"/>
          <p:cNvCxnSpPr>
            <a:stCxn id="395" idx="2"/>
            <a:endCxn id="390" idx="0"/>
          </p:cNvCxnSpPr>
          <p:nvPr/>
        </p:nvCxnSpPr>
        <p:spPr>
          <a:xfrm>
            <a:off x="1145275" y="3297938"/>
            <a:ext cx="0" cy="4548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397" name="Google Shape;397;p49"/>
          <p:cNvCxnSpPr>
            <a:stCxn id="395" idx="2"/>
            <a:endCxn id="391" idx="0"/>
          </p:cNvCxnSpPr>
          <p:nvPr/>
        </p:nvCxnSpPr>
        <p:spPr>
          <a:xfrm>
            <a:off x="1145275" y="3297938"/>
            <a:ext cx="1879500" cy="4548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398" name="Google Shape;398;p49"/>
          <p:cNvSpPr txBox="1"/>
          <p:nvPr/>
        </p:nvSpPr>
        <p:spPr>
          <a:xfrm>
            <a:off x="993625" y="3363063"/>
            <a:ext cx="1161900" cy="324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Broadcast</a:t>
            </a:r>
            <a:endParaRPr sz="13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399" name="Google Shape;399;p49"/>
          <p:cNvSpPr/>
          <p:nvPr/>
        </p:nvSpPr>
        <p:spPr>
          <a:xfrm>
            <a:off x="6407625" y="1592925"/>
            <a:ext cx="1097400" cy="5343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Scheduler</a:t>
            </a:r>
            <a:br>
              <a:rPr lang="en">
                <a:latin typeface="Lexend"/>
                <a:ea typeface="Lexend"/>
                <a:cs typeface="Lexend"/>
                <a:sym typeface="Lexend"/>
              </a:rPr>
            </a:br>
            <a:r>
              <a:rPr lang="en">
                <a:latin typeface="Lexend"/>
                <a:ea typeface="Lexend"/>
                <a:cs typeface="Lexend"/>
                <a:sym typeface="Lexend"/>
              </a:rPr>
              <a:t>(Proc 0)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400" name="Google Shape;400;p49"/>
          <p:cNvSpPr/>
          <p:nvPr/>
        </p:nvSpPr>
        <p:spPr>
          <a:xfrm>
            <a:off x="5467825" y="2561325"/>
            <a:ext cx="1097400" cy="19233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Worker 0</a:t>
            </a:r>
            <a:br>
              <a:rPr lang="en">
                <a:latin typeface="Lexend"/>
                <a:ea typeface="Lexend"/>
                <a:cs typeface="Lexend"/>
                <a:sym typeface="Lexend"/>
              </a:rPr>
            </a:br>
            <a:r>
              <a:rPr lang="en">
                <a:latin typeface="Lexend"/>
                <a:ea typeface="Lexend"/>
                <a:cs typeface="Lexend"/>
                <a:sym typeface="Lexend"/>
              </a:rPr>
              <a:t>(Proc 1)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401" name="Google Shape;401;p49"/>
          <p:cNvSpPr/>
          <p:nvPr/>
        </p:nvSpPr>
        <p:spPr>
          <a:xfrm>
            <a:off x="7347450" y="2561325"/>
            <a:ext cx="1097400" cy="19233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Worker N-1</a:t>
            </a:r>
            <a:br>
              <a:rPr lang="en">
                <a:latin typeface="Lexend"/>
                <a:ea typeface="Lexend"/>
                <a:cs typeface="Lexend"/>
                <a:sym typeface="Lexend"/>
              </a:rPr>
            </a:br>
            <a:r>
              <a:rPr lang="en">
                <a:latin typeface="Lexend"/>
                <a:ea typeface="Lexend"/>
                <a:cs typeface="Lexend"/>
                <a:sym typeface="Lexend"/>
              </a:rPr>
              <a:t>(Proc N)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cxnSp>
        <p:nvCxnSpPr>
          <p:cNvPr id="402" name="Google Shape;402;p49"/>
          <p:cNvCxnSpPr>
            <a:stCxn id="399" idx="2"/>
            <a:endCxn id="400" idx="0"/>
          </p:cNvCxnSpPr>
          <p:nvPr/>
        </p:nvCxnSpPr>
        <p:spPr>
          <a:xfrm flipH="1">
            <a:off x="6016425" y="2127225"/>
            <a:ext cx="939900" cy="4341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403" name="Google Shape;403;p49"/>
          <p:cNvSpPr/>
          <p:nvPr/>
        </p:nvSpPr>
        <p:spPr>
          <a:xfrm>
            <a:off x="5568025" y="3600375"/>
            <a:ext cx="897000" cy="371700"/>
          </a:xfrm>
          <a:prstGeom prst="rect">
            <a:avLst/>
          </a:prstGeom>
          <a:solidFill>
            <a:srgbClr val="FFF2CC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Model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404" name="Google Shape;404;p49"/>
          <p:cNvSpPr/>
          <p:nvPr/>
        </p:nvSpPr>
        <p:spPr>
          <a:xfrm>
            <a:off x="7447650" y="3600375"/>
            <a:ext cx="897000" cy="371700"/>
          </a:xfrm>
          <a:prstGeom prst="rect">
            <a:avLst/>
          </a:prstGeom>
          <a:solidFill>
            <a:srgbClr val="FFF2CC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Model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405" name="Google Shape;405;p49"/>
          <p:cNvSpPr/>
          <p:nvPr/>
        </p:nvSpPr>
        <p:spPr>
          <a:xfrm>
            <a:off x="5568025" y="4043850"/>
            <a:ext cx="897000" cy="371700"/>
          </a:xfrm>
          <a:prstGeom prst="rect">
            <a:avLst/>
          </a:prstGeom>
          <a:solidFill>
            <a:srgbClr val="D9EAD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Sampler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406" name="Google Shape;406;p49"/>
          <p:cNvSpPr txBox="1"/>
          <p:nvPr/>
        </p:nvSpPr>
        <p:spPr>
          <a:xfrm>
            <a:off x="6681988" y="3166725"/>
            <a:ext cx="548700" cy="37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. . .</a:t>
            </a:r>
            <a:endParaRPr sz="24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407" name="Google Shape;407;p49"/>
          <p:cNvSpPr txBox="1"/>
          <p:nvPr/>
        </p:nvSpPr>
        <p:spPr>
          <a:xfrm>
            <a:off x="5902000" y="1106975"/>
            <a:ext cx="210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V1 Architecture</a:t>
            </a:r>
            <a:endParaRPr sz="18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408" name="Google Shape;408;p49"/>
          <p:cNvSpPr/>
          <p:nvPr/>
        </p:nvSpPr>
        <p:spPr>
          <a:xfrm>
            <a:off x="5568025" y="3154838"/>
            <a:ext cx="897000" cy="371700"/>
          </a:xfrm>
          <a:prstGeom prst="rect">
            <a:avLst/>
          </a:prstGeom>
          <a:solidFill>
            <a:srgbClr val="D9D2E9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Lexend"/>
                <a:ea typeface="Lexend"/>
                <a:cs typeface="Lexend"/>
                <a:sym typeface="Lexend"/>
              </a:rPr>
              <a:t>Input Prep.</a:t>
            </a:r>
            <a:endParaRPr sz="12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409" name="Google Shape;409;p49"/>
          <p:cNvSpPr/>
          <p:nvPr/>
        </p:nvSpPr>
        <p:spPr>
          <a:xfrm>
            <a:off x="7447650" y="4043850"/>
            <a:ext cx="897000" cy="371700"/>
          </a:xfrm>
          <a:prstGeom prst="rect">
            <a:avLst/>
          </a:prstGeom>
          <a:solidFill>
            <a:srgbClr val="D9EAD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Sampler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410" name="Google Shape;410;p49"/>
          <p:cNvSpPr/>
          <p:nvPr/>
        </p:nvSpPr>
        <p:spPr>
          <a:xfrm>
            <a:off x="7447675" y="3166713"/>
            <a:ext cx="897000" cy="371700"/>
          </a:xfrm>
          <a:prstGeom prst="rect">
            <a:avLst/>
          </a:prstGeom>
          <a:solidFill>
            <a:srgbClr val="D9D2E9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Lexend"/>
                <a:ea typeface="Lexend"/>
                <a:cs typeface="Lexend"/>
                <a:sym typeface="Lexend"/>
              </a:rPr>
              <a:t>Input Prep.</a:t>
            </a:r>
            <a:endParaRPr sz="1200">
              <a:latin typeface="Lexend"/>
              <a:ea typeface="Lexend"/>
              <a:cs typeface="Lexend"/>
              <a:sym typeface="Lexend"/>
            </a:endParaRPr>
          </a:p>
        </p:txBody>
      </p:sp>
      <p:cxnSp>
        <p:nvCxnSpPr>
          <p:cNvPr id="411" name="Google Shape;411;p49"/>
          <p:cNvCxnSpPr>
            <a:stCxn id="399" idx="2"/>
            <a:endCxn id="401" idx="0"/>
          </p:cNvCxnSpPr>
          <p:nvPr/>
        </p:nvCxnSpPr>
        <p:spPr>
          <a:xfrm>
            <a:off x="6956325" y="2127225"/>
            <a:ext cx="939900" cy="4341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412" name="Google Shape;412;p49"/>
          <p:cNvSpPr txBox="1"/>
          <p:nvPr/>
        </p:nvSpPr>
        <p:spPr>
          <a:xfrm>
            <a:off x="6375375" y="2181963"/>
            <a:ext cx="1161900" cy="324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Broadcast</a:t>
            </a:r>
            <a:endParaRPr sz="13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cxnSp>
        <p:nvCxnSpPr>
          <p:cNvPr id="413" name="Google Shape;413;p49"/>
          <p:cNvCxnSpPr/>
          <p:nvPr/>
        </p:nvCxnSpPr>
        <p:spPr>
          <a:xfrm>
            <a:off x="4570950" y="1073575"/>
            <a:ext cx="0" cy="36357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7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Google Shape;418;p50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Clean Implementation of Distributed Inference</a:t>
            </a:r>
            <a:endParaRPr sz="1750"/>
          </a:p>
        </p:txBody>
      </p:sp>
      <p:sp>
        <p:nvSpPr>
          <p:cNvPr id="419" name="Google Shape;419;p5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20" name="Google Shape;420;p50"/>
          <p:cNvSpPr/>
          <p:nvPr/>
        </p:nvSpPr>
        <p:spPr>
          <a:xfrm>
            <a:off x="6407625" y="1592925"/>
            <a:ext cx="1097400" cy="5343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Scheduler</a:t>
            </a:r>
            <a:br>
              <a:rPr lang="en">
                <a:latin typeface="Lexend"/>
                <a:ea typeface="Lexend"/>
                <a:cs typeface="Lexend"/>
                <a:sym typeface="Lexend"/>
              </a:rPr>
            </a:br>
            <a:r>
              <a:rPr lang="en">
                <a:solidFill>
                  <a:srgbClr val="CC0100"/>
                </a:solidFill>
                <a:latin typeface="Lexend"/>
                <a:ea typeface="Lexend"/>
                <a:cs typeface="Lexend"/>
                <a:sym typeface="Lexend"/>
              </a:rPr>
              <a:t>(Proc 0)</a:t>
            </a:r>
            <a:endParaRPr>
              <a:solidFill>
                <a:srgbClr val="CC0100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421" name="Google Shape;421;p50"/>
          <p:cNvSpPr/>
          <p:nvPr/>
        </p:nvSpPr>
        <p:spPr>
          <a:xfrm>
            <a:off x="5467825" y="2561325"/>
            <a:ext cx="1097400" cy="19233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Worker 0</a:t>
            </a:r>
            <a:br>
              <a:rPr lang="en">
                <a:latin typeface="Lexend"/>
                <a:ea typeface="Lexend"/>
                <a:cs typeface="Lexend"/>
                <a:sym typeface="Lexend"/>
              </a:rPr>
            </a:br>
            <a:r>
              <a:rPr lang="en">
                <a:solidFill>
                  <a:srgbClr val="CC0100"/>
                </a:solidFill>
                <a:latin typeface="Lexend"/>
                <a:ea typeface="Lexend"/>
                <a:cs typeface="Lexend"/>
                <a:sym typeface="Lexend"/>
              </a:rPr>
              <a:t>(Proc 1)</a:t>
            </a:r>
            <a:endParaRPr>
              <a:solidFill>
                <a:srgbClr val="CC0100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422" name="Google Shape;422;p50"/>
          <p:cNvSpPr/>
          <p:nvPr/>
        </p:nvSpPr>
        <p:spPr>
          <a:xfrm>
            <a:off x="7347450" y="2561325"/>
            <a:ext cx="1097400" cy="19233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Worker N-1</a:t>
            </a:r>
            <a:br>
              <a:rPr lang="en">
                <a:latin typeface="Lexend"/>
                <a:ea typeface="Lexend"/>
                <a:cs typeface="Lexend"/>
                <a:sym typeface="Lexend"/>
              </a:rPr>
            </a:br>
            <a:r>
              <a:rPr lang="en">
                <a:solidFill>
                  <a:srgbClr val="CC0100"/>
                </a:solidFill>
                <a:latin typeface="Lexend"/>
                <a:ea typeface="Lexend"/>
                <a:cs typeface="Lexend"/>
                <a:sym typeface="Lexend"/>
              </a:rPr>
              <a:t>(Proc N)</a:t>
            </a:r>
            <a:endParaRPr>
              <a:solidFill>
                <a:srgbClr val="CC0100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cxnSp>
        <p:nvCxnSpPr>
          <p:cNvPr id="423" name="Google Shape;423;p50"/>
          <p:cNvCxnSpPr>
            <a:stCxn id="420" idx="2"/>
            <a:endCxn id="421" idx="0"/>
          </p:cNvCxnSpPr>
          <p:nvPr/>
        </p:nvCxnSpPr>
        <p:spPr>
          <a:xfrm flipH="1">
            <a:off x="6016425" y="2127225"/>
            <a:ext cx="939900" cy="434100"/>
          </a:xfrm>
          <a:prstGeom prst="straightConnector1">
            <a:avLst/>
          </a:prstGeom>
          <a:noFill/>
          <a:ln cap="flat" cmpd="sng" w="9525">
            <a:solidFill>
              <a:srgbClr val="CC0100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424" name="Google Shape;424;p50"/>
          <p:cNvSpPr/>
          <p:nvPr/>
        </p:nvSpPr>
        <p:spPr>
          <a:xfrm>
            <a:off x="5568025" y="3600375"/>
            <a:ext cx="897000" cy="371700"/>
          </a:xfrm>
          <a:prstGeom prst="rect">
            <a:avLst/>
          </a:prstGeom>
          <a:solidFill>
            <a:srgbClr val="FFF2CC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Model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425" name="Google Shape;425;p50"/>
          <p:cNvSpPr/>
          <p:nvPr/>
        </p:nvSpPr>
        <p:spPr>
          <a:xfrm>
            <a:off x="7447650" y="3600375"/>
            <a:ext cx="897000" cy="371700"/>
          </a:xfrm>
          <a:prstGeom prst="rect">
            <a:avLst/>
          </a:prstGeom>
          <a:solidFill>
            <a:srgbClr val="FFF2CC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Model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426" name="Google Shape;426;p50"/>
          <p:cNvSpPr/>
          <p:nvPr/>
        </p:nvSpPr>
        <p:spPr>
          <a:xfrm>
            <a:off x="5568025" y="4043850"/>
            <a:ext cx="897000" cy="371700"/>
          </a:xfrm>
          <a:prstGeom prst="rect">
            <a:avLst/>
          </a:prstGeom>
          <a:solidFill>
            <a:srgbClr val="D9EAD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Sampler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427" name="Google Shape;427;p50"/>
          <p:cNvSpPr txBox="1"/>
          <p:nvPr/>
        </p:nvSpPr>
        <p:spPr>
          <a:xfrm>
            <a:off x="6681988" y="3166725"/>
            <a:ext cx="548700" cy="37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. . .</a:t>
            </a:r>
            <a:endParaRPr sz="24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428" name="Google Shape;428;p50"/>
          <p:cNvSpPr txBox="1"/>
          <p:nvPr/>
        </p:nvSpPr>
        <p:spPr>
          <a:xfrm>
            <a:off x="5902000" y="1106975"/>
            <a:ext cx="210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V1 Architecture</a:t>
            </a:r>
            <a:endParaRPr sz="18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429" name="Google Shape;429;p50"/>
          <p:cNvSpPr/>
          <p:nvPr/>
        </p:nvSpPr>
        <p:spPr>
          <a:xfrm>
            <a:off x="5568025" y="3154838"/>
            <a:ext cx="897000" cy="371700"/>
          </a:xfrm>
          <a:prstGeom prst="rect">
            <a:avLst/>
          </a:prstGeom>
          <a:solidFill>
            <a:srgbClr val="D9D2E9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Lexend"/>
                <a:ea typeface="Lexend"/>
                <a:cs typeface="Lexend"/>
                <a:sym typeface="Lexend"/>
              </a:rPr>
              <a:t>Input Prep.</a:t>
            </a:r>
            <a:endParaRPr sz="12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430" name="Google Shape;430;p50"/>
          <p:cNvSpPr/>
          <p:nvPr/>
        </p:nvSpPr>
        <p:spPr>
          <a:xfrm>
            <a:off x="7447650" y="4043850"/>
            <a:ext cx="897000" cy="371700"/>
          </a:xfrm>
          <a:prstGeom prst="rect">
            <a:avLst/>
          </a:prstGeom>
          <a:solidFill>
            <a:srgbClr val="D9EAD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Sampler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431" name="Google Shape;431;p50"/>
          <p:cNvSpPr/>
          <p:nvPr/>
        </p:nvSpPr>
        <p:spPr>
          <a:xfrm>
            <a:off x="7447675" y="3166713"/>
            <a:ext cx="897000" cy="371700"/>
          </a:xfrm>
          <a:prstGeom prst="rect">
            <a:avLst/>
          </a:prstGeom>
          <a:solidFill>
            <a:srgbClr val="D9D2E9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Lexend"/>
                <a:ea typeface="Lexend"/>
                <a:cs typeface="Lexend"/>
                <a:sym typeface="Lexend"/>
              </a:rPr>
              <a:t>Input Prep.</a:t>
            </a:r>
            <a:endParaRPr sz="1200">
              <a:latin typeface="Lexend"/>
              <a:ea typeface="Lexend"/>
              <a:cs typeface="Lexend"/>
              <a:sym typeface="Lexend"/>
            </a:endParaRPr>
          </a:p>
        </p:txBody>
      </p:sp>
      <p:cxnSp>
        <p:nvCxnSpPr>
          <p:cNvPr id="432" name="Google Shape;432;p50"/>
          <p:cNvCxnSpPr>
            <a:stCxn id="420" idx="2"/>
            <a:endCxn id="422" idx="0"/>
          </p:cNvCxnSpPr>
          <p:nvPr/>
        </p:nvCxnSpPr>
        <p:spPr>
          <a:xfrm>
            <a:off x="6956325" y="2127225"/>
            <a:ext cx="939900" cy="434100"/>
          </a:xfrm>
          <a:prstGeom prst="straightConnector1">
            <a:avLst/>
          </a:prstGeom>
          <a:noFill/>
          <a:ln cap="flat" cmpd="sng" w="9525">
            <a:solidFill>
              <a:srgbClr val="CC0100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433" name="Google Shape;433;p50"/>
          <p:cNvSpPr txBox="1"/>
          <p:nvPr/>
        </p:nvSpPr>
        <p:spPr>
          <a:xfrm>
            <a:off x="6375375" y="2181963"/>
            <a:ext cx="1161900" cy="324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rgbClr val="CC0100"/>
                </a:solidFill>
                <a:latin typeface="Lexend"/>
                <a:ea typeface="Lexend"/>
                <a:cs typeface="Lexend"/>
                <a:sym typeface="Lexend"/>
              </a:rPr>
              <a:t>Broadcast</a:t>
            </a:r>
            <a:endParaRPr sz="1300">
              <a:solidFill>
                <a:srgbClr val="CC0100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434" name="Google Shape;434;p50"/>
          <p:cNvSpPr txBox="1"/>
          <p:nvPr>
            <p:ph idx="1" type="body"/>
          </p:nvPr>
        </p:nvSpPr>
        <p:spPr>
          <a:xfrm>
            <a:off x="400800" y="1106975"/>
            <a:ext cx="4804500" cy="3673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2500" lnSpcReduction="10000"/>
          </a:bodyPr>
          <a:lstStyle/>
          <a:p>
            <a:pPr indent="-334327" lvl="0" marL="457200" rtl="0" algn="l"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"/>
              <a:t>Broadcasting the scheduler outputs (Python data structures)</a:t>
            </a:r>
            <a:endParaRPr/>
          </a:p>
          <a:p>
            <a:pPr indent="-310832" lvl="1" marL="914400" rtl="0" algn="l">
              <a:spcBef>
                <a:spcPts val="0"/>
              </a:spcBef>
              <a:spcAft>
                <a:spcPts val="0"/>
              </a:spcAft>
              <a:buSzPct val="100000"/>
              <a:buChar char="○"/>
            </a:pPr>
            <a:r>
              <a:rPr lang="en"/>
              <a:t>Key optimization: </a:t>
            </a:r>
            <a:r>
              <a:rPr lang="en">
                <a:solidFill>
                  <a:srgbClr val="CC0100"/>
                </a:solidFill>
              </a:rPr>
              <a:t>Only sending the diff</a:t>
            </a:r>
            <a:r>
              <a:rPr lang="en"/>
              <a:t> every step by caching the request states in the worker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34327" lvl="0" marL="457200" rtl="0" algn="l">
              <a:spcBef>
                <a:spcPts val="1200"/>
              </a:spcBef>
              <a:spcAft>
                <a:spcPts val="0"/>
              </a:spcAft>
              <a:buClr>
                <a:srgbClr val="CC0100"/>
              </a:buClr>
              <a:buSzPct val="100000"/>
              <a:buChar char="●"/>
            </a:pPr>
            <a:r>
              <a:rPr lang="en">
                <a:solidFill>
                  <a:srgbClr val="CC0100"/>
                </a:solidFill>
              </a:rPr>
              <a:t>Symmetric architecture</a:t>
            </a:r>
            <a:endParaRPr>
              <a:solidFill>
                <a:srgbClr val="CC0100"/>
              </a:solidFill>
            </a:endParaRPr>
          </a:p>
          <a:p>
            <a:pPr indent="-310832" lvl="1" marL="914400" rtl="0" algn="l">
              <a:spcBef>
                <a:spcPts val="0"/>
              </a:spcBef>
              <a:spcAft>
                <a:spcPts val="0"/>
              </a:spcAft>
              <a:buSzPct val="100000"/>
              <a:buChar char="○"/>
            </a:pPr>
            <a:r>
              <a:rPr lang="en"/>
              <a:t>Each worker has its own process</a:t>
            </a:r>
            <a:endParaRPr/>
          </a:p>
          <a:p>
            <a:pPr indent="-310832" lvl="1" marL="914400" rtl="0" algn="l">
              <a:spcBef>
                <a:spcPts val="0"/>
              </a:spcBef>
              <a:spcAft>
                <a:spcPts val="0"/>
              </a:spcAft>
              <a:buSzPct val="100000"/>
              <a:buChar char="○"/>
            </a:pPr>
            <a:r>
              <a:rPr lang="en"/>
              <a:t>No code divergence between worker 0 and other workers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34327" lvl="0" marL="457200" rtl="0" algn="l">
              <a:spcBef>
                <a:spcPts val="1200"/>
              </a:spcBef>
              <a:spcAft>
                <a:spcPts val="0"/>
              </a:spcAft>
              <a:buSzPct val="100000"/>
              <a:buChar char="●"/>
            </a:pPr>
            <a:r>
              <a:rPr lang="en"/>
              <a:t>Overall, most of the code for distributed inference is abstracted away</a:t>
            </a:r>
            <a:endParaRPr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8" name="Shape 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Google Shape;439;p51"/>
          <p:cNvSpPr/>
          <p:nvPr/>
        </p:nvSpPr>
        <p:spPr>
          <a:xfrm>
            <a:off x="493550" y="744325"/>
            <a:ext cx="2729100" cy="4208400"/>
          </a:xfrm>
          <a:prstGeom prst="roundRect">
            <a:avLst>
              <a:gd fmla="val 16667" name="adj"/>
            </a:avLst>
          </a:prstGeom>
          <a:solidFill>
            <a:srgbClr val="D9EAD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440" name="Google Shape;440;p51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Piecewise CUDA Graphs</a:t>
            </a:r>
            <a:endParaRPr sz="1750"/>
          </a:p>
        </p:txBody>
      </p:sp>
      <p:sp>
        <p:nvSpPr>
          <p:cNvPr id="441" name="Google Shape;441;p5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42" name="Google Shape;442;p51"/>
          <p:cNvSpPr/>
          <p:nvPr/>
        </p:nvSpPr>
        <p:spPr>
          <a:xfrm>
            <a:off x="615500" y="4235525"/>
            <a:ext cx="729900" cy="4773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Q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443" name="Google Shape;443;p51"/>
          <p:cNvSpPr/>
          <p:nvPr/>
        </p:nvSpPr>
        <p:spPr>
          <a:xfrm>
            <a:off x="1493150" y="4235525"/>
            <a:ext cx="729900" cy="4773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K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444" name="Google Shape;444;p51"/>
          <p:cNvSpPr/>
          <p:nvPr/>
        </p:nvSpPr>
        <p:spPr>
          <a:xfrm>
            <a:off x="2370800" y="4235525"/>
            <a:ext cx="729900" cy="4773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V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445" name="Google Shape;445;p51"/>
          <p:cNvSpPr/>
          <p:nvPr/>
        </p:nvSpPr>
        <p:spPr>
          <a:xfrm>
            <a:off x="615500" y="3562500"/>
            <a:ext cx="2485200" cy="4773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Attention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446" name="Google Shape;446;p51"/>
          <p:cNvSpPr/>
          <p:nvPr/>
        </p:nvSpPr>
        <p:spPr>
          <a:xfrm>
            <a:off x="1493150" y="2889475"/>
            <a:ext cx="729900" cy="4773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O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447" name="Google Shape;447;p51"/>
          <p:cNvSpPr/>
          <p:nvPr/>
        </p:nvSpPr>
        <p:spPr>
          <a:xfrm>
            <a:off x="615500" y="2216450"/>
            <a:ext cx="2485200" cy="4773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MLP 0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448" name="Google Shape;448;p51"/>
          <p:cNvSpPr/>
          <p:nvPr/>
        </p:nvSpPr>
        <p:spPr>
          <a:xfrm>
            <a:off x="615500" y="1543425"/>
            <a:ext cx="2485200" cy="4773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MLP 1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449" name="Google Shape;449;p51"/>
          <p:cNvSpPr/>
          <p:nvPr/>
        </p:nvSpPr>
        <p:spPr>
          <a:xfrm>
            <a:off x="615500" y="870400"/>
            <a:ext cx="729900" cy="4773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Q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450" name="Google Shape;450;p51"/>
          <p:cNvSpPr/>
          <p:nvPr/>
        </p:nvSpPr>
        <p:spPr>
          <a:xfrm>
            <a:off x="1493150" y="870400"/>
            <a:ext cx="729900" cy="4773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K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451" name="Google Shape;451;p51"/>
          <p:cNvSpPr/>
          <p:nvPr/>
        </p:nvSpPr>
        <p:spPr>
          <a:xfrm>
            <a:off x="2370800" y="870400"/>
            <a:ext cx="729900" cy="4773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V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cxnSp>
        <p:nvCxnSpPr>
          <p:cNvPr id="452" name="Google Shape;452;p51"/>
          <p:cNvCxnSpPr>
            <a:stCxn id="447" idx="0"/>
            <a:endCxn id="448" idx="2"/>
          </p:cNvCxnSpPr>
          <p:nvPr/>
        </p:nvCxnSpPr>
        <p:spPr>
          <a:xfrm rot="10800000">
            <a:off x="1858100" y="2020850"/>
            <a:ext cx="0" cy="1956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453" name="Google Shape;453;p51"/>
          <p:cNvCxnSpPr>
            <a:stCxn id="446" idx="0"/>
            <a:endCxn id="447" idx="2"/>
          </p:cNvCxnSpPr>
          <p:nvPr/>
        </p:nvCxnSpPr>
        <p:spPr>
          <a:xfrm rot="10800000">
            <a:off x="1858100" y="2693875"/>
            <a:ext cx="0" cy="1956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454" name="Google Shape;454;p51"/>
          <p:cNvCxnSpPr>
            <a:stCxn id="448" idx="0"/>
            <a:endCxn id="449" idx="2"/>
          </p:cNvCxnSpPr>
          <p:nvPr/>
        </p:nvCxnSpPr>
        <p:spPr>
          <a:xfrm rot="10800000">
            <a:off x="980300" y="1347825"/>
            <a:ext cx="877800" cy="1956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455" name="Google Shape;455;p51"/>
          <p:cNvCxnSpPr>
            <a:stCxn id="448" idx="0"/>
            <a:endCxn id="450" idx="2"/>
          </p:cNvCxnSpPr>
          <p:nvPr/>
        </p:nvCxnSpPr>
        <p:spPr>
          <a:xfrm rot="10800000">
            <a:off x="1858100" y="1347825"/>
            <a:ext cx="0" cy="1956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456" name="Google Shape;456;p51"/>
          <p:cNvCxnSpPr>
            <a:stCxn id="448" idx="0"/>
            <a:endCxn id="451" idx="2"/>
          </p:cNvCxnSpPr>
          <p:nvPr/>
        </p:nvCxnSpPr>
        <p:spPr>
          <a:xfrm flipH="1" rot="10800000">
            <a:off x="1858100" y="1347825"/>
            <a:ext cx="877800" cy="1956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457" name="Google Shape;457;p51"/>
          <p:cNvCxnSpPr>
            <a:stCxn id="445" idx="0"/>
            <a:endCxn id="446" idx="2"/>
          </p:cNvCxnSpPr>
          <p:nvPr/>
        </p:nvCxnSpPr>
        <p:spPr>
          <a:xfrm rot="10800000">
            <a:off x="1858100" y="3366900"/>
            <a:ext cx="0" cy="1956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458" name="Google Shape;458;p51"/>
          <p:cNvCxnSpPr>
            <a:stCxn id="443" idx="0"/>
            <a:endCxn id="445" idx="2"/>
          </p:cNvCxnSpPr>
          <p:nvPr/>
        </p:nvCxnSpPr>
        <p:spPr>
          <a:xfrm rot="10800000">
            <a:off x="1858100" y="4039925"/>
            <a:ext cx="0" cy="1956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459" name="Google Shape;459;p51"/>
          <p:cNvCxnSpPr>
            <a:stCxn id="442" idx="0"/>
            <a:endCxn id="445" idx="2"/>
          </p:cNvCxnSpPr>
          <p:nvPr/>
        </p:nvCxnSpPr>
        <p:spPr>
          <a:xfrm flipH="1" rot="10800000">
            <a:off x="980450" y="4039925"/>
            <a:ext cx="877800" cy="1956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460" name="Google Shape;460;p51"/>
          <p:cNvCxnSpPr>
            <a:stCxn id="444" idx="0"/>
            <a:endCxn id="445" idx="2"/>
          </p:cNvCxnSpPr>
          <p:nvPr/>
        </p:nvCxnSpPr>
        <p:spPr>
          <a:xfrm rot="10800000">
            <a:off x="1857950" y="4039925"/>
            <a:ext cx="877800" cy="1956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461" name="Google Shape;461;p51"/>
          <p:cNvCxnSpPr>
            <a:stCxn id="439" idx="2"/>
            <a:endCxn id="442" idx="2"/>
          </p:cNvCxnSpPr>
          <p:nvPr/>
        </p:nvCxnSpPr>
        <p:spPr>
          <a:xfrm rot="10800000">
            <a:off x="980300" y="4712725"/>
            <a:ext cx="877800" cy="2400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462" name="Google Shape;462;p51"/>
          <p:cNvCxnSpPr>
            <a:stCxn id="439" idx="2"/>
            <a:endCxn id="443" idx="2"/>
          </p:cNvCxnSpPr>
          <p:nvPr/>
        </p:nvCxnSpPr>
        <p:spPr>
          <a:xfrm rot="10800000">
            <a:off x="1858100" y="4712725"/>
            <a:ext cx="0" cy="2400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463" name="Google Shape;463;p51"/>
          <p:cNvCxnSpPr>
            <a:stCxn id="439" idx="2"/>
            <a:endCxn id="444" idx="2"/>
          </p:cNvCxnSpPr>
          <p:nvPr/>
        </p:nvCxnSpPr>
        <p:spPr>
          <a:xfrm flipH="1" rot="10800000">
            <a:off x="1858100" y="4712725"/>
            <a:ext cx="877800" cy="2400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464" name="Google Shape;464;p51"/>
          <p:cNvSpPr txBox="1"/>
          <p:nvPr>
            <p:ph idx="1" type="body"/>
          </p:nvPr>
        </p:nvSpPr>
        <p:spPr>
          <a:xfrm>
            <a:off x="3325625" y="847675"/>
            <a:ext cx="5563500" cy="3599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V0: </a:t>
            </a:r>
            <a:r>
              <a:rPr lang="en">
                <a:solidFill>
                  <a:srgbClr val="6AA84F"/>
                </a:solidFill>
              </a:rPr>
              <a:t>Single CUDA graph</a:t>
            </a:r>
            <a:r>
              <a:rPr lang="en"/>
              <a:t> for the </a:t>
            </a:r>
            <a:r>
              <a:rPr lang="en">
                <a:solidFill>
                  <a:srgbClr val="CC0100"/>
                </a:solidFill>
              </a:rPr>
              <a:t>entire</a:t>
            </a:r>
            <a:r>
              <a:rPr lang="en"/>
              <a:t> model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Pros: Minimal CPU overheads in model execution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Cons: </a:t>
            </a:r>
            <a:r>
              <a:rPr lang="en">
                <a:solidFill>
                  <a:srgbClr val="CC0100"/>
                </a:solidFill>
              </a:rPr>
              <a:t>Limited flexibility</a:t>
            </a:r>
            <a:endParaRPr>
              <a:solidFill>
                <a:srgbClr val="CC0100"/>
              </a:solidFill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Static shapes are required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No CPU operations are allowed</a:t>
            </a:r>
            <a:endParaRPr/>
          </a:p>
          <a:p>
            <a:pPr indent="45720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CC0100"/>
                </a:solidFill>
              </a:rPr>
              <a:t>→ Increased development burden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8" name="Shape 4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9" name="Google Shape;469;p52"/>
          <p:cNvSpPr/>
          <p:nvPr/>
        </p:nvSpPr>
        <p:spPr>
          <a:xfrm>
            <a:off x="493550" y="3471448"/>
            <a:ext cx="2729100" cy="659400"/>
          </a:xfrm>
          <a:prstGeom prst="roundRect">
            <a:avLst>
              <a:gd fmla="val 16667" name="adj"/>
            </a:avLst>
          </a:prstGeom>
          <a:solidFill>
            <a:srgbClr val="FCE5CD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470" name="Google Shape;470;p52"/>
          <p:cNvSpPr/>
          <p:nvPr/>
        </p:nvSpPr>
        <p:spPr>
          <a:xfrm>
            <a:off x="493550" y="691850"/>
            <a:ext cx="2729100" cy="2729100"/>
          </a:xfrm>
          <a:prstGeom prst="roundRect">
            <a:avLst>
              <a:gd fmla="val 16667" name="adj"/>
            </a:avLst>
          </a:prstGeom>
          <a:solidFill>
            <a:srgbClr val="D9EAD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471" name="Google Shape;471;p52"/>
          <p:cNvSpPr/>
          <p:nvPr/>
        </p:nvSpPr>
        <p:spPr>
          <a:xfrm>
            <a:off x="493550" y="4181350"/>
            <a:ext cx="2729100" cy="771300"/>
          </a:xfrm>
          <a:prstGeom prst="roundRect">
            <a:avLst>
              <a:gd fmla="val 16667" name="adj"/>
            </a:avLst>
          </a:prstGeom>
          <a:solidFill>
            <a:srgbClr val="D9EAD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472" name="Google Shape;472;p52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Piecewise CUDA Graphs (cont’d)</a:t>
            </a:r>
            <a:endParaRPr sz="1750"/>
          </a:p>
        </p:txBody>
      </p:sp>
      <p:sp>
        <p:nvSpPr>
          <p:cNvPr id="473" name="Google Shape;473;p5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74" name="Google Shape;474;p52"/>
          <p:cNvSpPr/>
          <p:nvPr/>
        </p:nvSpPr>
        <p:spPr>
          <a:xfrm>
            <a:off x="615500" y="4235525"/>
            <a:ext cx="729900" cy="4773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Q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475" name="Google Shape;475;p52"/>
          <p:cNvSpPr/>
          <p:nvPr/>
        </p:nvSpPr>
        <p:spPr>
          <a:xfrm>
            <a:off x="1493150" y="4235525"/>
            <a:ext cx="729900" cy="4773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K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476" name="Google Shape;476;p52"/>
          <p:cNvSpPr/>
          <p:nvPr/>
        </p:nvSpPr>
        <p:spPr>
          <a:xfrm>
            <a:off x="2370800" y="4235525"/>
            <a:ext cx="729900" cy="4773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V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477" name="Google Shape;477;p52"/>
          <p:cNvSpPr/>
          <p:nvPr/>
        </p:nvSpPr>
        <p:spPr>
          <a:xfrm>
            <a:off x="615500" y="3562500"/>
            <a:ext cx="2485200" cy="4773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Attention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478" name="Google Shape;478;p52"/>
          <p:cNvSpPr/>
          <p:nvPr/>
        </p:nvSpPr>
        <p:spPr>
          <a:xfrm>
            <a:off x="1493150" y="2889475"/>
            <a:ext cx="729900" cy="4773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O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479" name="Google Shape;479;p52"/>
          <p:cNvSpPr/>
          <p:nvPr/>
        </p:nvSpPr>
        <p:spPr>
          <a:xfrm>
            <a:off x="615500" y="2216450"/>
            <a:ext cx="2485200" cy="4773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MLP 0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480" name="Google Shape;480;p52"/>
          <p:cNvSpPr/>
          <p:nvPr/>
        </p:nvSpPr>
        <p:spPr>
          <a:xfrm>
            <a:off x="615500" y="1543425"/>
            <a:ext cx="2485200" cy="4773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MLP 1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481" name="Google Shape;481;p52"/>
          <p:cNvSpPr/>
          <p:nvPr/>
        </p:nvSpPr>
        <p:spPr>
          <a:xfrm>
            <a:off x="615500" y="870400"/>
            <a:ext cx="729900" cy="4773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Q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482" name="Google Shape;482;p52"/>
          <p:cNvSpPr/>
          <p:nvPr/>
        </p:nvSpPr>
        <p:spPr>
          <a:xfrm>
            <a:off x="1493150" y="870400"/>
            <a:ext cx="729900" cy="4773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K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483" name="Google Shape;483;p52"/>
          <p:cNvSpPr/>
          <p:nvPr/>
        </p:nvSpPr>
        <p:spPr>
          <a:xfrm>
            <a:off x="2370800" y="870400"/>
            <a:ext cx="729900" cy="4773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V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cxnSp>
        <p:nvCxnSpPr>
          <p:cNvPr id="484" name="Google Shape;484;p52"/>
          <p:cNvCxnSpPr>
            <a:stCxn id="479" idx="0"/>
            <a:endCxn id="480" idx="2"/>
          </p:cNvCxnSpPr>
          <p:nvPr/>
        </p:nvCxnSpPr>
        <p:spPr>
          <a:xfrm rot="10800000">
            <a:off x="1858100" y="2020850"/>
            <a:ext cx="0" cy="1956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485" name="Google Shape;485;p52"/>
          <p:cNvCxnSpPr>
            <a:stCxn id="478" idx="0"/>
            <a:endCxn id="479" idx="2"/>
          </p:cNvCxnSpPr>
          <p:nvPr/>
        </p:nvCxnSpPr>
        <p:spPr>
          <a:xfrm rot="10800000">
            <a:off x="1858100" y="2693875"/>
            <a:ext cx="0" cy="1956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486" name="Google Shape;486;p52"/>
          <p:cNvCxnSpPr>
            <a:stCxn id="480" idx="0"/>
            <a:endCxn id="481" idx="2"/>
          </p:cNvCxnSpPr>
          <p:nvPr/>
        </p:nvCxnSpPr>
        <p:spPr>
          <a:xfrm rot="10800000">
            <a:off x="980300" y="1347825"/>
            <a:ext cx="877800" cy="1956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487" name="Google Shape;487;p52"/>
          <p:cNvCxnSpPr>
            <a:stCxn id="480" idx="0"/>
            <a:endCxn id="482" idx="2"/>
          </p:cNvCxnSpPr>
          <p:nvPr/>
        </p:nvCxnSpPr>
        <p:spPr>
          <a:xfrm rot="10800000">
            <a:off x="1858100" y="1347825"/>
            <a:ext cx="0" cy="1956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488" name="Google Shape;488;p52"/>
          <p:cNvCxnSpPr>
            <a:stCxn id="480" idx="0"/>
            <a:endCxn id="483" idx="2"/>
          </p:cNvCxnSpPr>
          <p:nvPr/>
        </p:nvCxnSpPr>
        <p:spPr>
          <a:xfrm flipH="1" rot="10800000">
            <a:off x="1858100" y="1347825"/>
            <a:ext cx="877800" cy="1956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489" name="Google Shape;489;p52"/>
          <p:cNvCxnSpPr>
            <a:stCxn id="477" idx="0"/>
            <a:endCxn id="478" idx="2"/>
          </p:cNvCxnSpPr>
          <p:nvPr/>
        </p:nvCxnSpPr>
        <p:spPr>
          <a:xfrm rot="10800000">
            <a:off x="1858100" y="3366900"/>
            <a:ext cx="0" cy="1956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490" name="Google Shape;490;p52"/>
          <p:cNvCxnSpPr>
            <a:stCxn id="475" idx="0"/>
            <a:endCxn id="477" idx="2"/>
          </p:cNvCxnSpPr>
          <p:nvPr/>
        </p:nvCxnSpPr>
        <p:spPr>
          <a:xfrm rot="10800000">
            <a:off x="1858100" y="4039925"/>
            <a:ext cx="0" cy="1956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491" name="Google Shape;491;p52"/>
          <p:cNvCxnSpPr>
            <a:stCxn id="474" idx="0"/>
            <a:endCxn id="477" idx="2"/>
          </p:cNvCxnSpPr>
          <p:nvPr/>
        </p:nvCxnSpPr>
        <p:spPr>
          <a:xfrm flipH="1" rot="10800000">
            <a:off x="980450" y="4039925"/>
            <a:ext cx="877800" cy="1956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492" name="Google Shape;492;p52"/>
          <p:cNvCxnSpPr>
            <a:stCxn id="476" idx="0"/>
            <a:endCxn id="477" idx="2"/>
          </p:cNvCxnSpPr>
          <p:nvPr/>
        </p:nvCxnSpPr>
        <p:spPr>
          <a:xfrm rot="10800000">
            <a:off x="1857950" y="4039925"/>
            <a:ext cx="877800" cy="1956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493" name="Google Shape;493;p52"/>
          <p:cNvCxnSpPr>
            <a:stCxn id="471" idx="2"/>
            <a:endCxn id="474" idx="2"/>
          </p:cNvCxnSpPr>
          <p:nvPr/>
        </p:nvCxnSpPr>
        <p:spPr>
          <a:xfrm rot="10800000">
            <a:off x="980300" y="4712950"/>
            <a:ext cx="877800" cy="2397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494" name="Google Shape;494;p52"/>
          <p:cNvCxnSpPr>
            <a:stCxn id="471" idx="2"/>
            <a:endCxn id="475" idx="2"/>
          </p:cNvCxnSpPr>
          <p:nvPr/>
        </p:nvCxnSpPr>
        <p:spPr>
          <a:xfrm rot="10800000">
            <a:off x="1858100" y="4712950"/>
            <a:ext cx="0" cy="2397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495" name="Google Shape;495;p52"/>
          <p:cNvCxnSpPr>
            <a:stCxn id="471" idx="2"/>
            <a:endCxn id="476" idx="2"/>
          </p:cNvCxnSpPr>
          <p:nvPr/>
        </p:nvCxnSpPr>
        <p:spPr>
          <a:xfrm flipH="1" rot="10800000">
            <a:off x="1858100" y="4712950"/>
            <a:ext cx="877800" cy="2397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496" name="Google Shape;496;p52"/>
          <p:cNvSpPr txBox="1"/>
          <p:nvPr/>
        </p:nvSpPr>
        <p:spPr>
          <a:xfrm>
            <a:off x="3444900" y="1817750"/>
            <a:ext cx="2104200" cy="477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6AA84F"/>
                </a:solidFill>
                <a:latin typeface="Lexend"/>
                <a:ea typeface="Lexend"/>
                <a:cs typeface="Lexend"/>
                <a:sym typeface="Lexend"/>
              </a:rPr>
              <a:t>CUDA graph N</a:t>
            </a:r>
            <a:endParaRPr sz="1800">
              <a:solidFill>
                <a:srgbClr val="6AA84F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497" name="Google Shape;497;p52"/>
          <p:cNvSpPr txBox="1"/>
          <p:nvPr/>
        </p:nvSpPr>
        <p:spPr>
          <a:xfrm>
            <a:off x="3444900" y="4328350"/>
            <a:ext cx="2104200" cy="477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6AA84F"/>
                </a:solidFill>
                <a:latin typeface="Lexend"/>
                <a:ea typeface="Lexend"/>
                <a:cs typeface="Lexend"/>
                <a:sym typeface="Lexend"/>
              </a:rPr>
              <a:t>CUDA graph N-1</a:t>
            </a:r>
            <a:endParaRPr sz="1800">
              <a:solidFill>
                <a:srgbClr val="6AA84F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498" name="Google Shape;498;p52"/>
          <p:cNvSpPr txBox="1"/>
          <p:nvPr/>
        </p:nvSpPr>
        <p:spPr>
          <a:xfrm>
            <a:off x="3444900" y="3562500"/>
            <a:ext cx="2104200" cy="477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E69138"/>
                </a:solidFill>
                <a:latin typeface="Lexend"/>
                <a:ea typeface="Lexend"/>
                <a:cs typeface="Lexend"/>
                <a:sym typeface="Lexend"/>
              </a:rPr>
              <a:t>PyTorch Eager</a:t>
            </a:r>
            <a:endParaRPr sz="1800">
              <a:solidFill>
                <a:srgbClr val="E69138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499" name="Google Shape;499;p52"/>
          <p:cNvSpPr txBox="1"/>
          <p:nvPr/>
        </p:nvSpPr>
        <p:spPr>
          <a:xfrm>
            <a:off x="6283550" y="2627075"/>
            <a:ext cx="2104200" cy="687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Graph split using </a:t>
            </a:r>
            <a:r>
              <a:rPr lang="en" sz="1800" u="sng">
                <a:solidFill>
                  <a:schemeClr val="accent1"/>
                </a:solidFill>
                <a:latin typeface="Lexend"/>
                <a:ea typeface="Lexend"/>
                <a:cs typeface="Lexend"/>
                <a:sym typeface="Lexend"/>
              </a:rPr>
              <a:t>torch.compile</a:t>
            </a:r>
            <a:endParaRPr sz="1800" u="sng">
              <a:solidFill>
                <a:schemeClr val="accent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cxnSp>
        <p:nvCxnSpPr>
          <p:cNvPr id="500" name="Google Shape;500;p52"/>
          <p:cNvCxnSpPr>
            <a:stCxn id="499" idx="1"/>
            <a:endCxn id="496" idx="3"/>
          </p:cNvCxnSpPr>
          <p:nvPr/>
        </p:nvCxnSpPr>
        <p:spPr>
          <a:xfrm rot="10800000">
            <a:off x="5549150" y="2056475"/>
            <a:ext cx="734400" cy="9144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501" name="Google Shape;501;p52"/>
          <p:cNvCxnSpPr>
            <a:stCxn id="499" idx="1"/>
            <a:endCxn id="498" idx="3"/>
          </p:cNvCxnSpPr>
          <p:nvPr/>
        </p:nvCxnSpPr>
        <p:spPr>
          <a:xfrm flipH="1">
            <a:off x="5549150" y="2970875"/>
            <a:ext cx="734400" cy="8304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502" name="Google Shape;502;p52"/>
          <p:cNvCxnSpPr>
            <a:stCxn id="499" idx="1"/>
            <a:endCxn id="497" idx="3"/>
          </p:cNvCxnSpPr>
          <p:nvPr/>
        </p:nvCxnSpPr>
        <p:spPr>
          <a:xfrm flipH="1">
            <a:off x="5549150" y="2970875"/>
            <a:ext cx="734400" cy="15960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06" name="Shape 5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7" name="Google Shape;507;p53"/>
          <p:cNvSpPr/>
          <p:nvPr/>
        </p:nvSpPr>
        <p:spPr>
          <a:xfrm>
            <a:off x="493550" y="3471448"/>
            <a:ext cx="2729100" cy="659400"/>
          </a:xfrm>
          <a:prstGeom prst="roundRect">
            <a:avLst>
              <a:gd fmla="val 16667" name="adj"/>
            </a:avLst>
          </a:prstGeom>
          <a:solidFill>
            <a:srgbClr val="FCE5CD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508" name="Google Shape;508;p53"/>
          <p:cNvSpPr/>
          <p:nvPr/>
        </p:nvSpPr>
        <p:spPr>
          <a:xfrm>
            <a:off x="493550" y="691850"/>
            <a:ext cx="2729100" cy="2729100"/>
          </a:xfrm>
          <a:prstGeom prst="roundRect">
            <a:avLst>
              <a:gd fmla="val 16667" name="adj"/>
            </a:avLst>
          </a:prstGeom>
          <a:solidFill>
            <a:srgbClr val="D9EAD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509" name="Google Shape;509;p53"/>
          <p:cNvSpPr/>
          <p:nvPr/>
        </p:nvSpPr>
        <p:spPr>
          <a:xfrm>
            <a:off x="493550" y="4181350"/>
            <a:ext cx="2729100" cy="771300"/>
          </a:xfrm>
          <a:prstGeom prst="roundRect">
            <a:avLst>
              <a:gd fmla="val 16667" name="adj"/>
            </a:avLst>
          </a:prstGeom>
          <a:solidFill>
            <a:srgbClr val="D9EAD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510" name="Google Shape;510;p53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Piecewise CUDA Graphs (cont’d)</a:t>
            </a:r>
            <a:endParaRPr sz="1750"/>
          </a:p>
        </p:txBody>
      </p:sp>
      <p:sp>
        <p:nvSpPr>
          <p:cNvPr id="511" name="Google Shape;511;p5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12" name="Google Shape;512;p53"/>
          <p:cNvSpPr/>
          <p:nvPr/>
        </p:nvSpPr>
        <p:spPr>
          <a:xfrm>
            <a:off x="615500" y="4235525"/>
            <a:ext cx="729900" cy="4773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Q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513" name="Google Shape;513;p53"/>
          <p:cNvSpPr/>
          <p:nvPr/>
        </p:nvSpPr>
        <p:spPr>
          <a:xfrm>
            <a:off x="1493150" y="4235525"/>
            <a:ext cx="729900" cy="4773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K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514" name="Google Shape;514;p53"/>
          <p:cNvSpPr/>
          <p:nvPr/>
        </p:nvSpPr>
        <p:spPr>
          <a:xfrm>
            <a:off x="2370800" y="4235525"/>
            <a:ext cx="729900" cy="4773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V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515" name="Google Shape;515;p53"/>
          <p:cNvSpPr/>
          <p:nvPr/>
        </p:nvSpPr>
        <p:spPr>
          <a:xfrm>
            <a:off x="615500" y="3562500"/>
            <a:ext cx="2485200" cy="4773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Attention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516" name="Google Shape;516;p53"/>
          <p:cNvSpPr/>
          <p:nvPr/>
        </p:nvSpPr>
        <p:spPr>
          <a:xfrm>
            <a:off x="1493150" y="2889475"/>
            <a:ext cx="729900" cy="4773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O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517" name="Google Shape;517;p53"/>
          <p:cNvSpPr/>
          <p:nvPr/>
        </p:nvSpPr>
        <p:spPr>
          <a:xfrm>
            <a:off x="615500" y="2216450"/>
            <a:ext cx="2485200" cy="4773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MLP 0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518" name="Google Shape;518;p53"/>
          <p:cNvSpPr/>
          <p:nvPr/>
        </p:nvSpPr>
        <p:spPr>
          <a:xfrm>
            <a:off x="615500" y="1543425"/>
            <a:ext cx="2485200" cy="4773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MLP 1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519" name="Google Shape;519;p53"/>
          <p:cNvSpPr/>
          <p:nvPr/>
        </p:nvSpPr>
        <p:spPr>
          <a:xfrm>
            <a:off x="615500" y="870400"/>
            <a:ext cx="729900" cy="4773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Q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520" name="Google Shape;520;p53"/>
          <p:cNvSpPr/>
          <p:nvPr/>
        </p:nvSpPr>
        <p:spPr>
          <a:xfrm>
            <a:off x="1493150" y="870400"/>
            <a:ext cx="729900" cy="4773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K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521" name="Google Shape;521;p53"/>
          <p:cNvSpPr/>
          <p:nvPr/>
        </p:nvSpPr>
        <p:spPr>
          <a:xfrm>
            <a:off x="2370800" y="870400"/>
            <a:ext cx="729900" cy="4773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V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cxnSp>
        <p:nvCxnSpPr>
          <p:cNvPr id="522" name="Google Shape;522;p53"/>
          <p:cNvCxnSpPr>
            <a:stCxn id="517" idx="0"/>
            <a:endCxn id="518" idx="2"/>
          </p:cNvCxnSpPr>
          <p:nvPr/>
        </p:nvCxnSpPr>
        <p:spPr>
          <a:xfrm rot="10800000">
            <a:off x="1858100" y="2020850"/>
            <a:ext cx="0" cy="1956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523" name="Google Shape;523;p53"/>
          <p:cNvCxnSpPr>
            <a:stCxn id="516" idx="0"/>
            <a:endCxn id="517" idx="2"/>
          </p:cNvCxnSpPr>
          <p:nvPr/>
        </p:nvCxnSpPr>
        <p:spPr>
          <a:xfrm rot="10800000">
            <a:off x="1858100" y="2693875"/>
            <a:ext cx="0" cy="1956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524" name="Google Shape;524;p53"/>
          <p:cNvCxnSpPr>
            <a:stCxn id="518" idx="0"/>
            <a:endCxn id="519" idx="2"/>
          </p:cNvCxnSpPr>
          <p:nvPr/>
        </p:nvCxnSpPr>
        <p:spPr>
          <a:xfrm rot="10800000">
            <a:off x="980300" y="1347825"/>
            <a:ext cx="877800" cy="1956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525" name="Google Shape;525;p53"/>
          <p:cNvCxnSpPr>
            <a:stCxn id="518" idx="0"/>
            <a:endCxn id="520" idx="2"/>
          </p:cNvCxnSpPr>
          <p:nvPr/>
        </p:nvCxnSpPr>
        <p:spPr>
          <a:xfrm rot="10800000">
            <a:off x="1858100" y="1347825"/>
            <a:ext cx="0" cy="1956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526" name="Google Shape;526;p53"/>
          <p:cNvCxnSpPr>
            <a:stCxn id="518" idx="0"/>
            <a:endCxn id="521" idx="2"/>
          </p:cNvCxnSpPr>
          <p:nvPr/>
        </p:nvCxnSpPr>
        <p:spPr>
          <a:xfrm flipH="1" rot="10800000">
            <a:off x="1858100" y="1347825"/>
            <a:ext cx="877800" cy="1956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527" name="Google Shape;527;p53"/>
          <p:cNvCxnSpPr>
            <a:stCxn id="515" idx="0"/>
            <a:endCxn id="516" idx="2"/>
          </p:cNvCxnSpPr>
          <p:nvPr/>
        </p:nvCxnSpPr>
        <p:spPr>
          <a:xfrm rot="10800000">
            <a:off x="1858100" y="3366900"/>
            <a:ext cx="0" cy="1956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528" name="Google Shape;528;p53"/>
          <p:cNvCxnSpPr>
            <a:stCxn id="513" idx="0"/>
            <a:endCxn id="515" idx="2"/>
          </p:cNvCxnSpPr>
          <p:nvPr/>
        </p:nvCxnSpPr>
        <p:spPr>
          <a:xfrm rot="10800000">
            <a:off x="1858100" y="4039925"/>
            <a:ext cx="0" cy="1956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529" name="Google Shape;529;p53"/>
          <p:cNvCxnSpPr>
            <a:stCxn id="512" idx="0"/>
            <a:endCxn id="515" idx="2"/>
          </p:cNvCxnSpPr>
          <p:nvPr/>
        </p:nvCxnSpPr>
        <p:spPr>
          <a:xfrm flipH="1" rot="10800000">
            <a:off x="980450" y="4039925"/>
            <a:ext cx="877800" cy="1956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530" name="Google Shape;530;p53"/>
          <p:cNvCxnSpPr>
            <a:stCxn id="514" idx="0"/>
            <a:endCxn id="515" idx="2"/>
          </p:cNvCxnSpPr>
          <p:nvPr/>
        </p:nvCxnSpPr>
        <p:spPr>
          <a:xfrm rot="10800000">
            <a:off x="1857950" y="4039925"/>
            <a:ext cx="877800" cy="1956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531" name="Google Shape;531;p53"/>
          <p:cNvCxnSpPr>
            <a:stCxn id="509" idx="2"/>
            <a:endCxn id="512" idx="2"/>
          </p:cNvCxnSpPr>
          <p:nvPr/>
        </p:nvCxnSpPr>
        <p:spPr>
          <a:xfrm rot="10800000">
            <a:off x="980300" y="4712950"/>
            <a:ext cx="877800" cy="2397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532" name="Google Shape;532;p53"/>
          <p:cNvCxnSpPr>
            <a:stCxn id="509" idx="2"/>
            <a:endCxn id="513" idx="2"/>
          </p:cNvCxnSpPr>
          <p:nvPr/>
        </p:nvCxnSpPr>
        <p:spPr>
          <a:xfrm rot="10800000">
            <a:off x="1858100" y="4712950"/>
            <a:ext cx="0" cy="2397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533" name="Google Shape;533;p53"/>
          <p:cNvCxnSpPr>
            <a:stCxn id="509" idx="2"/>
            <a:endCxn id="514" idx="2"/>
          </p:cNvCxnSpPr>
          <p:nvPr/>
        </p:nvCxnSpPr>
        <p:spPr>
          <a:xfrm flipH="1" rot="10800000">
            <a:off x="1858100" y="4712950"/>
            <a:ext cx="877800" cy="2397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534" name="Google Shape;534;p53"/>
          <p:cNvSpPr txBox="1"/>
          <p:nvPr>
            <p:ph idx="1" type="body"/>
          </p:nvPr>
        </p:nvSpPr>
        <p:spPr>
          <a:xfrm>
            <a:off x="3325625" y="847675"/>
            <a:ext cx="5695500" cy="386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20000"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V1: Splits the model into pieces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Runs the attention op in </a:t>
            </a:r>
            <a:r>
              <a:rPr lang="en">
                <a:solidFill>
                  <a:srgbClr val="E69138"/>
                </a:solidFill>
              </a:rPr>
              <a:t>eager-mode PyTorch</a:t>
            </a:r>
            <a:endParaRPr>
              <a:solidFill>
                <a:srgbClr val="E69138"/>
              </a:solidFill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Runs other ops with </a:t>
            </a:r>
            <a:r>
              <a:rPr lang="en">
                <a:solidFill>
                  <a:srgbClr val="6AA84F"/>
                </a:solidFill>
              </a:rPr>
              <a:t>CUDA graphs</a:t>
            </a:r>
            <a:endParaRPr>
              <a:solidFill>
                <a:srgbClr val="6AA84F"/>
              </a:solidFill>
            </a:endParaRPr>
          </a:p>
          <a:p>
            <a:pPr indent="-317500" lvl="2" marL="137160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rPr lang="en"/>
              <a:t>Easy to capture, since the ops are token-wise</a:t>
            </a:r>
            <a:endParaRPr/>
          </a:p>
          <a:p>
            <a:pPr indent="-317500" lvl="2" marL="137160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rPr lang="en"/>
              <a:t>Critical to capture the all-reduce op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Pros: </a:t>
            </a:r>
            <a:r>
              <a:rPr lang="en">
                <a:solidFill>
                  <a:schemeClr val="accent1"/>
                </a:solidFill>
              </a:rPr>
              <a:t>Maximum freedom</a:t>
            </a:r>
            <a:r>
              <a:rPr lang="en"/>
              <a:t> in implementing the attention op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No restriction on shapes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Any CPU operations are allowed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Cons: </a:t>
            </a:r>
            <a:r>
              <a:rPr lang="en">
                <a:solidFill>
                  <a:srgbClr val="CC0100"/>
                </a:solidFill>
              </a:rPr>
              <a:t>CPU overheads</a:t>
            </a:r>
            <a:r>
              <a:rPr lang="en"/>
              <a:t> unhidden by CUDA graphs could slow down the model execution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</a:pPr>
            <a:r>
              <a:rPr lang="en">
                <a:solidFill>
                  <a:schemeClr val="accent1"/>
                </a:solidFill>
              </a:rPr>
              <a:t>Negligible for 8B+ models on H100</a:t>
            </a:r>
            <a:endParaRPr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8" name="Shape 5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9" name="Google Shape;539;p54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Use Case: Cascade Attention for System Prompts</a:t>
            </a:r>
            <a:endParaRPr sz="1750"/>
          </a:p>
        </p:txBody>
      </p:sp>
      <p:sp>
        <p:nvSpPr>
          <p:cNvPr id="540" name="Google Shape;540;p5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41" name="Google Shape;541;p54"/>
          <p:cNvSpPr txBox="1"/>
          <p:nvPr>
            <p:ph idx="1" type="body"/>
          </p:nvPr>
        </p:nvSpPr>
        <p:spPr>
          <a:xfrm>
            <a:off x="919800" y="847675"/>
            <a:ext cx="7304400" cy="283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What is system prompt?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A text prefix describing the task, style, tools, safety rules, etc.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Typically </a:t>
            </a:r>
            <a:r>
              <a:rPr lang="en">
                <a:solidFill>
                  <a:schemeClr val="accent1"/>
                </a:solidFill>
              </a:rPr>
              <a:t>shared for all requests</a:t>
            </a:r>
            <a:r>
              <a:rPr lang="en"/>
              <a:t> to the model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The length varies a lot by models &amp; applications</a:t>
            </a:r>
            <a:endParaRPr/>
          </a:p>
          <a:p>
            <a:pPr indent="-317500" lvl="2" marL="137160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rPr lang="en"/>
              <a:t>E.g., Copilot: ~570 tokens, ChatGPT-4o: ~1200 tokens, Sonnet 3.5: ~2400 tokens</a:t>
            </a:r>
            <a:endParaRPr/>
          </a:p>
        </p:txBody>
      </p:sp>
      <p:pic>
        <p:nvPicPr>
          <p:cNvPr id="542" name="Google Shape;542;p5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14638" y="2571750"/>
            <a:ext cx="5714724" cy="1312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46" name="Shape 5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7" name="Google Shape;547;p55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Use Case: Cascade Attention for System Prompts</a:t>
            </a:r>
            <a:endParaRPr/>
          </a:p>
        </p:txBody>
      </p:sp>
      <p:sp>
        <p:nvSpPr>
          <p:cNvPr id="548" name="Google Shape;548;p5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49" name="Google Shape;549;p55"/>
          <p:cNvSpPr txBox="1"/>
          <p:nvPr>
            <p:ph idx="1" type="body"/>
          </p:nvPr>
        </p:nvSpPr>
        <p:spPr>
          <a:xfrm>
            <a:off x="919800" y="847675"/>
            <a:ext cx="7304400" cy="3723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What is system prompt?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A text prefix describing the task, style, tools, safety rules, etc.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Typically </a:t>
            </a:r>
            <a:r>
              <a:rPr lang="en">
                <a:solidFill>
                  <a:schemeClr val="accent1"/>
                </a:solidFill>
              </a:rPr>
              <a:t>shared for all requests</a:t>
            </a:r>
            <a:r>
              <a:rPr lang="en"/>
              <a:t> to the model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The length varies a lot by models &amp; applications</a:t>
            </a:r>
            <a:endParaRPr/>
          </a:p>
          <a:p>
            <a:pPr indent="-317500" lvl="2" marL="137160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rPr lang="en"/>
              <a:t>E.g., Copilot: ~570 tokens, ChatGPT-4o: ~1200 tokens, Sonnet 3.5: ~2400 tokens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What is cascade attention?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Proposed by </a:t>
            </a:r>
            <a:r>
              <a:rPr lang="en" u="sng">
                <a:solidFill>
                  <a:schemeClr val="hlink"/>
                </a:solidFill>
                <a:hlinkClick r:id="rId3"/>
              </a:rPr>
              <a:t>Zihao Ye (UW) et al.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A GPU kernel trick to optimize attention with </a:t>
            </a:r>
            <a:r>
              <a:rPr lang="en">
                <a:solidFill>
                  <a:schemeClr val="accent1"/>
                </a:solidFill>
              </a:rPr>
              <a:t>shared KV cache</a:t>
            </a:r>
            <a:endParaRPr>
              <a:solidFill>
                <a:schemeClr val="accent1"/>
              </a:solidFill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>
                <a:solidFill>
                  <a:srgbClr val="CC0100"/>
                </a:solidFill>
              </a:rPr>
              <a:t>Was difficult to integrate</a:t>
            </a:r>
            <a:r>
              <a:rPr lang="en"/>
              <a:t> because the trick makes the kernel more dynamic, making it </a:t>
            </a:r>
            <a:r>
              <a:rPr lang="en">
                <a:solidFill>
                  <a:srgbClr val="CC0100"/>
                </a:solidFill>
              </a:rPr>
              <a:t>less compatible with CUDA graph</a:t>
            </a:r>
            <a:endParaRPr>
              <a:solidFill>
                <a:srgbClr val="CC0100"/>
              </a:solidFill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53" name="Shape 5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4" name="Google Shape;554;p56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Use Case: Cascade Attention (cont’d)</a:t>
            </a:r>
            <a:endParaRPr sz="1750"/>
          </a:p>
        </p:txBody>
      </p:sp>
      <p:sp>
        <p:nvSpPr>
          <p:cNvPr id="555" name="Google Shape;555;p5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56" name="Google Shape;556;p56"/>
          <p:cNvSpPr txBox="1"/>
          <p:nvPr>
            <p:ph idx="1" type="body"/>
          </p:nvPr>
        </p:nvSpPr>
        <p:spPr>
          <a:xfrm>
            <a:off x="615750" y="857225"/>
            <a:ext cx="7912500" cy="3408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Thanks to piecewise CUDA graphs, vLLM V1 was able to </a:t>
            </a:r>
            <a:r>
              <a:rPr lang="en">
                <a:solidFill>
                  <a:schemeClr val="accent1"/>
                </a:solidFill>
              </a:rPr>
              <a:t>smoothly integrate cascade attention and enable it by default</a:t>
            </a:r>
            <a:endParaRPr>
              <a:solidFill>
                <a:schemeClr val="accent1"/>
              </a:solidFill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Automatically detects the system prompt &amp; applies the optimization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Performance improvements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ShareGPT + system prompts of varying lengths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Clr>
                <a:srgbClr val="CC0100"/>
              </a:buClr>
              <a:buSzPts val="1400"/>
              <a:buChar char="○"/>
            </a:pPr>
            <a:r>
              <a:rPr lang="en">
                <a:solidFill>
                  <a:srgbClr val="CC0100"/>
                </a:solidFill>
              </a:rPr>
              <a:t>0–50% throughput increase</a:t>
            </a:r>
            <a:endParaRPr>
              <a:solidFill>
                <a:srgbClr val="CC0100"/>
              </a:solidFill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Makes the system prompt almost free</a:t>
            </a:r>
            <a:endParaRPr/>
          </a:p>
        </p:txBody>
      </p:sp>
      <p:pic>
        <p:nvPicPr>
          <p:cNvPr id="557" name="Google Shape;557;p56"/>
          <p:cNvPicPr preferRelativeResize="0"/>
          <p:nvPr/>
        </p:nvPicPr>
        <p:blipFill rotWithShape="1">
          <a:blip r:embed="rId3">
            <a:alphaModFix/>
          </a:blip>
          <a:srcRect b="0" l="3674" r="6703" t="6261"/>
          <a:stretch/>
        </p:blipFill>
        <p:spPr>
          <a:xfrm>
            <a:off x="5826846" y="2190025"/>
            <a:ext cx="3116482" cy="24445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30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</a:rPr>
              <a:t>vLLM</a:t>
            </a:r>
            <a:r>
              <a:rPr lang="en"/>
              <a:t>'s Goal</a:t>
            </a:r>
            <a:endParaRPr/>
          </a:p>
        </p:txBody>
      </p:sp>
      <p:sp>
        <p:nvSpPr>
          <p:cNvPr id="127" name="Google Shape;127;p30"/>
          <p:cNvSpPr txBox="1"/>
          <p:nvPr>
            <p:ph idx="1" type="body"/>
          </p:nvPr>
        </p:nvSpPr>
        <p:spPr>
          <a:xfrm>
            <a:off x="1490275" y="940375"/>
            <a:ext cx="6163800" cy="3238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dk1"/>
                </a:solidFill>
              </a:rPr>
              <a:t>Build the </a:t>
            </a:r>
            <a:r>
              <a:rPr lang="en" sz="3000">
                <a:solidFill>
                  <a:srgbClr val="4A86E8"/>
                </a:solidFill>
              </a:rPr>
              <a:t>fastest</a:t>
            </a:r>
            <a:r>
              <a:rPr lang="en" sz="3000">
                <a:solidFill>
                  <a:schemeClr val="dk1"/>
                </a:solidFill>
              </a:rPr>
              <a:t> and</a:t>
            </a:r>
            <a:endParaRPr sz="30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3000">
                <a:solidFill>
                  <a:srgbClr val="4A86E8"/>
                </a:solidFill>
              </a:rPr>
              <a:t>easiest-to-use</a:t>
            </a:r>
            <a:r>
              <a:rPr lang="en" sz="3000">
                <a:solidFill>
                  <a:schemeClr val="dk1"/>
                </a:solidFill>
              </a:rPr>
              <a:t> open-source</a:t>
            </a:r>
            <a:endParaRPr sz="30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" sz="3000">
                <a:solidFill>
                  <a:schemeClr val="dk1"/>
                </a:solidFill>
              </a:rPr>
              <a:t>LLM inference &amp; serving engine</a:t>
            </a:r>
            <a:endParaRPr sz="3000">
              <a:solidFill>
                <a:schemeClr val="dk1"/>
              </a:solidFill>
            </a:endParaRPr>
          </a:p>
        </p:txBody>
      </p:sp>
      <p:sp>
        <p:nvSpPr>
          <p:cNvPr id="128" name="Google Shape;128;p3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29" name="Google Shape;129;p30"/>
          <p:cNvPicPr preferRelativeResize="0"/>
          <p:nvPr/>
        </p:nvPicPr>
        <p:blipFill rotWithShape="1">
          <a:blip r:embed="rId3">
            <a:alphaModFix/>
          </a:blip>
          <a:srcRect b="0" l="13949" r="16164" t="0"/>
          <a:stretch/>
        </p:blipFill>
        <p:spPr>
          <a:xfrm>
            <a:off x="3298700" y="241899"/>
            <a:ext cx="1183949" cy="485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6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Google Shape;562;p57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Potential Use Cases of Piecewise CUDA Graphs</a:t>
            </a:r>
            <a:endParaRPr sz="1750"/>
          </a:p>
        </p:txBody>
      </p:sp>
      <p:sp>
        <p:nvSpPr>
          <p:cNvPr id="563" name="Google Shape;563;p5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64" name="Google Shape;564;p57"/>
          <p:cNvSpPr txBox="1"/>
          <p:nvPr>
            <p:ph idx="1" type="body"/>
          </p:nvPr>
        </p:nvSpPr>
        <p:spPr>
          <a:xfrm>
            <a:off x="1150050" y="1024200"/>
            <a:ext cx="6843900" cy="3589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Piecewise CUDA graphs will allow vLLM to </a:t>
            </a:r>
            <a:r>
              <a:rPr lang="en">
                <a:solidFill>
                  <a:schemeClr val="accent1"/>
                </a:solidFill>
              </a:rPr>
              <a:t>easily integrate new optimizations</a:t>
            </a:r>
            <a:r>
              <a:rPr lang="en"/>
              <a:t> such as:</a:t>
            </a:r>
            <a:endParaRPr/>
          </a:p>
          <a:p>
            <a:pPr indent="-342900" lvl="0" marL="457200" rtl="0" algn="l">
              <a:lnSpc>
                <a:spcPct val="200000"/>
              </a:lnSpc>
              <a:spcBef>
                <a:spcPts val="120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KV cache offloading to CPU memory (</a:t>
            </a:r>
            <a:r>
              <a:rPr lang="en" u="sng">
                <a:solidFill>
                  <a:schemeClr val="hlink"/>
                </a:solidFill>
                <a:hlinkClick r:id="rId3"/>
              </a:rPr>
              <a:t>#11532</a:t>
            </a:r>
            <a:r>
              <a:rPr lang="en"/>
              <a:t>)</a:t>
            </a:r>
            <a:endParaRPr/>
          </a:p>
          <a:p>
            <a:pPr indent="-34290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KV cache offloading to disk</a:t>
            </a:r>
            <a:endParaRPr/>
          </a:p>
          <a:p>
            <a:pPr indent="-34290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Sparse KV cache</a:t>
            </a:r>
            <a:endParaRPr/>
          </a:p>
          <a:p>
            <a:pPr indent="-34290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Brand-new attention algorithms</a:t>
            </a:r>
            <a:endParaRPr/>
          </a:p>
          <a:p>
            <a:pPr indent="-34290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. . .</a:t>
            </a:r>
            <a:endParaRPr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68" name="Shape 5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9" name="Google Shape;569;p58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Other Important Enhancements in V1</a:t>
            </a:r>
            <a:endParaRPr sz="1750"/>
          </a:p>
        </p:txBody>
      </p:sp>
      <p:sp>
        <p:nvSpPr>
          <p:cNvPr id="570" name="Google Shape;570;p5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71" name="Google Shape;571;p58"/>
          <p:cNvSpPr txBox="1"/>
          <p:nvPr>
            <p:ph idx="1" type="body"/>
          </p:nvPr>
        </p:nvSpPr>
        <p:spPr>
          <a:xfrm>
            <a:off x="919800" y="847675"/>
            <a:ext cx="7304400" cy="3513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FlashAttention 3 integration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Also available in V0</a:t>
            </a:r>
            <a:endParaRPr/>
          </a:p>
          <a:p>
            <a:pPr indent="-342900" lvl="0" marL="457200" rtl="0" algn="l">
              <a:spcBef>
                <a:spcPts val="100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Prefix caching for image inputs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Useful for multi-turn chat with images</a:t>
            </a:r>
            <a:endParaRPr/>
          </a:p>
          <a:p>
            <a:pPr indent="-342900" lvl="0" marL="457200" rtl="0" algn="l">
              <a:spcBef>
                <a:spcPts val="100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Miscellaneous Python-level optimizations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Avoid frequently creating new objects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Minimize garbage-collection overhead</a:t>
            </a:r>
            <a:endParaRPr/>
          </a:p>
          <a:p>
            <a:pPr indent="-342900" lvl="0" marL="457200" rtl="0" algn="l">
              <a:spcBef>
                <a:spcPts val="100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. . .</a:t>
            </a:r>
            <a:endParaRPr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5" name="Shape 5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6" name="Google Shape;576;p59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V1 Engine Performance (Llama 3 8B)</a:t>
            </a:r>
            <a:endParaRPr/>
          </a:p>
        </p:txBody>
      </p:sp>
      <p:sp>
        <p:nvSpPr>
          <p:cNvPr id="577" name="Google Shape;577;p5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78" name="Google Shape;578;p59"/>
          <p:cNvSpPr txBox="1"/>
          <p:nvPr/>
        </p:nvSpPr>
        <p:spPr>
          <a:xfrm>
            <a:off x="3885525" y="1705250"/>
            <a:ext cx="2397600" cy="33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Time-to-first-token</a:t>
            </a:r>
            <a:endParaRPr sz="16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579" name="Google Shape;579;p59"/>
          <p:cNvSpPr txBox="1"/>
          <p:nvPr/>
        </p:nvSpPr>
        <p:spPr>
          <a:xfrm>
            <a:off x="6533350" y="1705250"/>
            <a:ext cx="2472000" cy="33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Time-per-output-token</a:t>
            </a:r>
            <a:endParaRPr sz="16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cxnSp>
        <p:nvCxnSpPr>
          <p:cNvPr id="580" name="Google Shape;580;p59"/>
          <p:cNvCxnSpPr/>
          <p:nvPr/>
        </p:nvCxnSpPr>
        <p:spPr>
          <a:xfrm>
            <a:off x="3496625" y="1075375"/>
            <a:ext cx="0" cy="30300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81" name="Google Shape;581;p59"/>
          <p:cNvSpPr txBox="1"/>
          <p:nvPr/>
        </p:nvSpPr>
        <p:spPr>
          <a:xfrm>
            <a:off x="4896625" y="1224425"/>
            <a:ext cx="2999700" cy="33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Online Serving</a:t>
            </a:r>
            <a:endParaRPr sz="16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(ShareGPT)</a:t>
            </a:r>
            <a:endParaRPr sz="16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582" name="Google Shape;582;p59"/>
          <p:cNvSpPr txBox="1"/>
          <p:nvPr/>
        </p:nvSpPr>
        <p:spPr>
          <a:xfrm>
            <a:off x="240300" y="1238175"/>
            <a:ext cx="2999700" cy="33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Offline Inference</a:t>
            </a:r>
            <a:endParaRPr sz="16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(ShareGPT)</a:t>
            </a:r>
            <a:endParaRPr sz="16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583" name="Google Shape;583;p59"/>
          <p:cNvSpPr txBox="1"/>
          <p:nvPr/>
        </p:nvSpPr>
        <p:spPr>
          <a:xfrm>
            <a:off x="541350" y="1705250"/>
            <a:ext cx="2397600" cy="33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Throughput</a:t>
            </a:r>
            <a:endParaRPr sz="16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584" name="Google Shape;584;p59"/>
          <p:cNvSpPr txBox="1"/>
          <p:nvPr/>
        </p:nvSpPr>
        <p:spPr>
          <a:xfrm>
            <a:off x="1500600" y="4128325"/>
            <a:ext cx="6142800" cy="699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Lexend"/>
              <a:buChar char="●"/>
            </a:pPr>
            <a:r>
              <a:rPr lang="en" sz="16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Same throughput as V0 + 8-step scheduling</a:t>
            </a:r>
            <a:endParaRPr sz="16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Lexend"/>
              <a:buChar char="●"/>
            </a:pPr>
            <a:r>
              <a:rPr lang="en" sz="1600">
                <a:solidFill>
                  <a:schemeClr val="accent1"/>
                </a:solidFill>
                <a:latin typeface="Lexend"/>
                <a:ea typeface="Lexend"/>
                <a:cs typeface="Lexend"/>
                <a:sym typeface="Lexend"/>
              </a:rPr>
              <a:t>Lower TTFT &amp; TPOT</a:t>
            </a:r>
            <a:r>
              <a:rPr lang="en" sz="16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 than V0 + 8-step scheduling</a:t>
            </a:r>
            <a:endParaRPr sz="16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585" name="Google Shape;585;p5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1876" y="2022025"/>
            <a:ext cx="2556552" cy="1917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86" name="Google Shape;586;p59"/>
          <p:cNvPicPr preferRelativeResize="0"/>
          <p:nvPr/>
        </p:nvPicPr>
        <p:blipFill rotWithShape="1">
          <a:blip r:embed="rId4">
            <a:alphaModFix/>
          </a:blip>
          <a:srcRect b="0" l="3772" r="0" t="0"/>
          <a:stretch/>
        </p:blipFill>
        <p:spPr>
          <a:xfrm>
            <a:off x="6388975" y="1961750"/>
            <a:ext cx="2864151" cy="2168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87" name="Google Shape;587;p5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677801" y="2040050"/>
            <a:ext cx="2813051" cy="2090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1" name="Shape 5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2" name="Google Shape;592;p60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V1 Current Status</a:t>
            </a:r>
            <a:endParaRPr/>
          </a:p>
        </p:txBody>
      </p:sp>
      <p:sp>
        <p:nvSpPr>
          <p:cNvPr id="593" name="Google Shape;593;p60"/>
          <p:cNvSpPr txBox="1"/>
          <p:nvPr>
            <p:ph idx="1" type="body"/>
          </p:nvPr>
        </p:nvSpPr>
        <p:spPr>
          <a:xfrm>
            <a:off x="311700" y="923875"/>
            <a:ext cx="8520600" cy="3739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Will do </a:t>
            </a:r>
            <a:r>
              <a:rPr b="1" lang="en">
                <a:solidFill>
                  <a:srgbClr val="CC0100"/>
                </a:solidFill>
              </a:rPr>
              <a:t>alpha</a:t>
            </a:r>
            <a:r>
              <a:rPr lang="en"/>
              <a:t> release very soon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The code can be found in </a:t>
            </a:r>
            <a:r>
              <a:rPr lang="en" u="sng">
                <a:solidFill>
                  <a:schemeClr val="hlink"/>
                </a:solidFill>
                <a:hlinkClick r:id="rId3"/>
              </a:rPr>
              <a:t>vllm/v1/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Set </a:t>
            </a:r>
            <a:r>
              <a:rPr lang="en">
                <a:highlight>
                  <a:srgbClr val="FFF2CC"/>
                </a:highlight>
                <a:latin typeface="Consolas"/>
                <a:ea typeface="Consolas"/>
                <a:cs typeface="Consolas"/>
                <a:sym typeface="Consolas"/>
              </a:rPr>
              <a:t>VLLM_USE_V1=1</a:t>
            </a:r>
            <a:r>
              <a:rPr lang="en"/>
              <a:t> to use the V1 engine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Same end-user APIs as V0 (OpenAI server &amp; </a:t>
            </a:r>
            <a:r>
              <a:rPr lang="en">
                <a:latin typeface="Consolas"/>
                <a:ea typeface="Consolas"/>
                <a:cs typeface="Consolas"/>
                <a:sym typeface="Consolas"/>
              </a:rPr>
              <a:t>LLM</a:t>
            </a:r>
            <a:r>
              <a:rPr lang="en"/>
              <a:t> class)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Supported models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Decoder-only Transformer</a:t>
            </a:r>
            <a:r>
              <a:rPr lang="en"/>
              <a:t>s</a:t>
            </a:r>
            <a:r>
              <a:rPr lang="en"/>
              <a:t> (e.g., Llama, Mixtral)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Llava-style VLMs (e.g., Pixtral, Qwen2-VL)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Features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Supported: chunked prefills, prefix caching, tensor parallelism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WIP: LoRA, spec decoding, pipeline parallelism, structured outputs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Only supports NVIDIA GPUs for now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Actively working to also integrate other hardware backends</a:t>
            </a:r>
            <a:endParaRPr/>
          </a:p>
        </p:txBody>
      </p:sp>
      <p:sp>
        <p:nvSpPr>
          <p:cNvPr id="594" name="Google Shape;594;p6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8" name="Shape 5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9" name="Google Shape;599;p61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0"/>
              <a:t>Q1 Roadmap</a:t>
            </a:r>
            <a:endParaRPr sz="7000"/>
          </a:p>
        </p:txBody>
      </p:sp>
      <p:sp>
        <p:nvSpPr>
          <p:cNvPr id="600" name="Google Shape;600;p61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Simon Mo</a:t>
            </a:r>
            <a:endParaRPr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604" name="Shape 6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5" name="Google Shape;605;p62"/>
          <p:cNvSpPr txBox="1"/>
          <p:nvPr>
            <p:ph type="title"/>
          </p:nvPr>
        </p:nvSpPr>
        <p:spPr>
          <a:xfrm>
            <a:off x="342900" y="205744"/>
            <a:ext cx="4152000" cy="366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68575" wrap="square" tIns="34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300">
                <a:solidFill>
                  <a:srgbClr val="000000"/>
                </a:solidFill>
              </a:rPr>
              <a:t>vLLM 2025 Vision</a:t>
            </a:r>
            <a:endParaRPr sz="2300">
              <a:solidFill>
                <a:srgbClr val="000000"/>
              </a:solidFill>
            </a:endParaRPr>
          </a:p>
        </p:txBody>
      </p:sp>
      <p:sp>
        <p:nvSpPr>
          <p:cNvPr id="606" name="Google Shape;606;p62"/>
          <p:cNvSpPr txBox="1"/>
          <p:nvPr>
            <p:ph idx="1" type="body"/>
          </p:nvPr>
        </p:nvSpPr>
        <p:spPr>
          <a:xfrm>
            <a:off x="604493" y="1692660"/>
            <a:ext cx="8513400" cy="2858400"/>
          </a:xfrm>
          <a:prstGeom prst="rect">
            <a:avLst/>
          </a:prstGeom>
        </p:spPr>
        <p:txBody>
          <a:bodyPr anchorCtr="0" anchor="t" bIns="0" lIns="0" spcFirstLastPara="1" rIns="68575" wrap="square" tIns="34275">
            <a:noAutofit/>
          </a:bodyPr>
          <a:lstStyle/>
          <a:p>
            <a:pPr indent="-431800" lvl="0" marL="457200" rtl="0" algn="l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3200"/>
              <a:buAutoNum type="arabicPeriod"/>
            </a:pPr>
            <a:r>
              <a:rPr lang="en" sz="3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Support</a:t>
            </a:r>
            <a:r>
              <a:rPr lang="en" sz="3200">
                <a:latin typeface="Lexend"/>
                <a:ea typeface="Lexend"/>
                <a:cs typeface="Lexend"/>
                <a:sym typeface="Lexend"/>
              </a:rPr>
              <a:t> </a:t>
            </a:r>
            <a:r>
              <a:rPr b="1" lang="en" sz="3200">
                <a:solidFill>
                  <a:schemeClr val="accent1"/>
                </a:solidFill>
                <a:latin typeface="Lexend"/>
                <a:ea typeface="Lexend"/>
                <a:cs typeface="Lexend"/>
                <a:sym typeface="Lexend"/>
              </a:rPr>
              <a:t>Emerging </a:t>
            </a:r>
            <a:r>
              <a:rPr lang="en" sz="3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Models</a:t>
            </a:r>
            <a:endParaRPr b="1" sz="3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-431800" lvl="0" marL="457200" rtl="0" algn="l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3200"/>
              <a:buAutoNum type="arabicPeriod"/>
            </a:pPr>
            <a:r>
              <a:rPr b="1" lang="en" sz="3200">
                <a:solidFill>
                  <a:schemeClr val="accent1"/>
                </a:solidFill>
                <a:latin typeface="Lexend"/>
                <a:ea typeface="Lexend"/>
                <a:cs typeface="Lexend"/>
                <a:sym typeface="Lexend"/>
              </a:rPr>
              <a:t>Production</a:t>
            </a:r>
            <a:r>
              <a:rPr lang="en" sz="3200">
                <a:latin typeface="Lexend"/>
                <a:ea typeface="Lexend"/>
                <a:cs typeface="Lexend"/>
                <a:sym typeface="Lexend"/>
              </a:rPr>
              <a:t> </a:t>
            </a:r>
            <a:r>
              <a:rPr lang="en" sz="3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Deployments</a:t>
            </a:r>
            <a:endParaRPr sz="3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-431800" lvl="0" marL="457200" rtl="0" algn="l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3200"/>
              <a:buAutoNum type="arabicPeriod"/>
            </a:pPr>
            <a:r>
              <a:rPr b="1" lang="en" sz="3200">
                <a:solidFill>
                  <a:schemeClr val="accent1"/>
                </a:solidFill>
                <a:latin typeface="Lexend"/>
                <a:ea typeface="Lexend"/>
                <a:cs typeface="Lexend"/>
                <a:sym typeface="Lexend"/>
              </a:rPr>
              <a:t>Open Architecture</a:t>
            </a:r>
            <a:r>
              <a:rPr lang="en" sz="3200">
                <a:latin typeface="Lexend"/>
                <a:ea typeface="Lexend"/>
                <a:cs typeface="Lexend"/>
                <a:sym typeface="Lexend"/>
              </a:rPr>
              <a:t> </a:t>
            </a:r>
            <a:endParaRPr sz="3200">
              <a:latin typeface="Lexend"/>
              <a:ea typeface="Lexend"/>
              <a:cs typeface="Lexend"/>
              <a:sym typeface="Lexend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610" name="Shape 6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1" name="Google Shape;611;p63"/>
          <p:cNvSpPr txBox="1"/>
          <p:nvPr>
            <p:ph type="title"/>
          </p:nvPr>
        </p:nvSpPr>
        <p:spPr>
          <a:xfrm>
            <a:off x="342900" y="205744"/>
            <a:ext cx="4152000" cy="366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68575" wrap="square" tIns="3427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300">
                <a:solidFill>
                  <a:srgbClr val="000000"/>
                </a:solidFill>
              </a:rPr>
              <a:t>1. Support </a:t>
            </a:r>
            <a:r>
              <a:rPr lang="en" sz="2300">
                <a:solidFill>
                  <a:schemeClr val="accent1"/>
                </a:solidFill>
              </a:rPr>
              <a:t>Emerging</a:t>
            </a:r>
            <a:r>
              <a:rPr lang="en" sz="2300">
                <a:solidFill>
                  <a:srgbClr val="000000"/>
                </a:solidFill>
              </a:rPr>
              <a:t> Models</a:t>
            </a:r>
            <a:endParaRPr sz="2300"/>
          </a:p>
        </p:txBody>
      </p:sp>
      <p:sp>
        <p:nvSpPr>
          <p:cNvPr id="612" name="Google Shape;612;p63"/>
          <p:cNvSpPr txBox="1"/>
          <p:nvPr>
            <p:ph idx="1" type="body"/>
          </p:nvPr>
        </p:nvSpPr>
        <p:spPr>
          <a:xfrm>
            <a:off x="342900" y="589725"/>
            <a:ext cx="4152000" cy="228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68575" wrap="square" tIns="3427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b="1" i="1" lang="en"/>
              <a:t>…GPT4o level model in 1 GPU, and very large models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/>
          </a:p>
        </p:txBody>
      </p:sp>
      <p:sp>
        <p:nvSpPr>
          <p:cNvPr id="613" name="Google Shape;613;p63"/>
          <p:cNvSpPr txBox="1"/>
          <p:nvPr>
            <p:ph idx="1" type="body"/>
          </p:nvPr>
        </p:nvSpPr>
        <p:spPr>
          <a:xfrm>
            <a:off x="387075" y="1521131"/>
            <a:ext cx="4224000" cy="2485500"/>
          </a:xfrm>
          <a:prstGeom prst="rect">
            <a:avLst/>
          </a:prstGeom>
        </p:spPr>
        <p:txBody>
          <a:bodyPr anchorCtr="0" anchor="t" bIns="0" lIns="0" spcFirstLastPara="1" rIns="68575" wrap="square" tIns="34275">
            <a:noAutofit/>
          </a:bodyPr>
          <a:lstStyle/>
          <a:p>
            <a:pPr indent="-311150" lvl="0" marL="457200" rtl="0" algn="l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00"/>
              <a:buChar char="●"/>
            </a:pPr>
            <a:r>
              <a:rPr b="1" lang="en" sz="1300">
                <a:solidFill>
                  <a:schemeClr val="dk1"/>
                </a:solidFill>
              </a:rPr>
              <a:t>Small yet mighty models + large models coexist</a:t>
            </a:r>
            <a:endParaRPr b="1" sz="1300">
              <a:solidFill>
                <a:schemeClr val="dk1"/>
              </a:solidFill>
            </a:endParaRPr>
          </a:p>
          <a:p>
            <a:pPr indent="-311150" lvl="0" marL="457200" rtl="0" algn="l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00"/>
              <a:buChar char="●"/>
            </a:pPr>
            <a:r>
              <a:rPr b="1" lang="en" sz="1300">
                <a:solidFill>
                  <a:schemeClr val="dk1"/>
                </a:solidFill>
              </a:rPr>
              <a:t>System Optimizations for:</a:t>
            </a:r>
            <a:endParaRPr b="1" sz="1300">
              <a:solidFill>
                <a:schemeClr val="dk1"/>
              </a:solidFill>
            </a:endParaRPr>
          </a:p>
          <a:p>
            <a:pPr indent="-298450" lvl="1" marL="914400" rtl="0" algn="l">
              <a:spcBef>
                <a:spcPts val="400"/>
              </a:spcBef>
              <a:spcAft>
                <a:spcPts val="0"/>
              </a:spcAft>
              <a:buSzPts val="1100"/>
              <a:buChar char="○"/>
            </a:pPr>
            <a:r>
              <a:rPr lang="en" sz="1100"/>
              <a:t>KV Cache</a:t>
            </a:r>
            <a:endParaRPr sz="1100"/>
          </a:p>
          <a:p>
            <a:pPr indent="-298450" lvl="1" marL="914400" rtl="0" algn="l">
              <a:spcBef>
                <a:spcPts val="400"/>
              </a:spcBef>
              <a:spcAft>
                <a:spcPts val="0"/>
              </a:spcAft>
              <a:buSzPts val="1100"/>
              <a:buChar char="○"/>
            </a:pPr>
            <a:r>
              <a:rPr lang="en" sz="1100"/>
              <a:t>MoE</a:t>
            </a:r>
            <a:endParaRPr sz="1100"/>
          </a:p>
          <a:p>
            <a:pPr indent="-298450" lvl="1" marL="914400" rtl="0" algn="l">
              <a:spcBef>
                <a:spcPts val="400"/>
              </a:spcBef>
              <a:spcAft>
                <a:spcPts val="0"/>
              </a:spcAft>
              <a:buSzPts val="1100"/>
              <a:buChar char="○"/>
            </a:pPr>
            <a:r>
              <a:rPr lang="en" sz="1100"/>
              <a:t>Long Context</a:t>
            </a:r>
            <a:endParaRPr sz="1100"/>
          </a:p>
          <a:p>
            <a:pPr indent="-311150" lvl="0" marL="457200" rtl="0" algn="l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00"/>
              <a:buChar char="●"/>
            </a:pPr>
            <a:r>
              <a:rPr b="1" lang="en" sz="1300">
                <a:solidFill>
                  <a:schemeClr val="dk1"/>
                </a:solidFill>
              </a:rPr>
              <a:t>Tailored Inference System for:</a:t>
            </a:r>
            <a:endParaRPr b="1" sz="1300">
              <a:solidFill>
                <a:schemeClr val="dk1"/>
              </a:solidFill>
            </a:endParaRPr>
          </a:p>
          <a:p>
            <a:pPr indent="-298450" lvl="1" marL="914400" rtl="0" algn="l">
              <a:spcBef>
                <a:spcPts val="400"/>
              </a:spcBef>
              <a:spcAft>
                <a:spcPts val="0"/>
              </a:spcAft>
              <a:buSzPts val="1100"/>
              <a:buChar char="○"/>
            </a:pPr>
            <a:r>
              <a:rPr lang="en" sz="1100"/>
              <a:t>Reasoning</a:t>
            </a:r>
            <a:endParaRPr sz="1100"/>
          </a:p>
          <a:p>
            <a:pPr indent="-298450" lvl="1" marL="914400" rtl="0" algn="l">
              <a:spcBef>
                <a:spcPts val="400"/>
              </a:spcBef>
              <a:spcAft>
                <a:spcPts val="0"/>
              </a:spcAft>
              <a:buSzPts val="1100"/>
              <a:buChar char="○"/>
            </a:pPr>
            <a:r>
              <a:rPr lang="en" sz="1100"/>
              <a:t>Coding</a:t>
            </a:r>
            <a:endParaRPr sz="1100"/>
          </a:p>
          <a:p>
            <a:pPr indent="-298450" lvl="1" marL="914400" rtl="0" algn="l">
              <a:spcBef>
                <a:spcPts val="400"/>
              </a:spcBef>
              <a:spcAft>
                <a:spcPts val="0"/>
              </a:spcAft>
              <a:buSzPts val="1100"/>
              <a:buChar char="○"/>
            </a:pPr>
            <a:r>
              <a:rPr lang="en" sz="1100"/>
              <a:t>Agents</a:t>
            </a:r>
            <a:endParaRPr sz="1100"/>
          </a:p>
          <a:p>
            <a:pPr indent="-298450" lvl="1" marL="914400" rtl="0" algn="l">
              <a:spcBef>
                <a:spcPts val="400"/>
              </a:spcBef>
              <a:spcAft>
                <a:spcPts val="0"/>
              </a:spcAft>
              <a:buSzPts val="1100"/>
              <a:buChar char="○"/>
            </a:pPr>
            <a:r>
              <a:rPr lang="en" sz="1100"/>
              <a:t>Creative Writing</a:t>
            </a:r>
            <a:endParaRPr sz="1100"/>
          </a:p>
          <a:p>
            <a:pPr indent="-304800" lvl="0" marL="457200" rtl="0" algn="l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b="1" lang="en">
                <a:solidFill>
                  <a:schemeClr val="dk1"/>
                </a:solidFill>
              </a:rPr>
              <a:t>vLLM being used in data curation and RLHF</a:t>
            </a:r>
            <a:endParaRPr b="1">
              <a:solidFill>
                <a:schemeClr val="dk1"/>
              </a:solidFill>
            </a:endParaRPr>
          </a:p>
        </p:txBody>
      </p:sp>
      <p:pic>
        <p:nvPicPr>
          <p:cNvPr id="614" name="Google Shape;614;p6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18094" y="1589222"/>
            <a:ext cx="3921021" cy="2102475"/>
          </a:xfrm>
          <a:prstGeom prst="rect">
            <a:avLst/>
          </a:prstGeom>
          <a:noFill/>
          <a:ln>
            <a:noFill/>
          </a:ln>
        </p:spPr>
      </p:pic>
      <p:sp>
        <p:nvSpPr>
          <p:cNvPr id="615" name="Google Shape;615;p63"/>
          <p:cNvSpPr txBox="1"/>
          <p:nvPr/>
        </p:nvSpPr>
        <p:spPr>
          <a:xfrm>
            <a:off x="5290228" y="3684591"/>
            <a:ext cx="2976900" cy="2616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800"/>
              <a:t> Illustration of adding multimodal capabilities to Llama 3</a:t>
            </a:r>
            <a:endParaRPr i="1" sz="80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619" name="Shape 6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20" name="Google Shape;620;p64"/>
          <p:cNvCxnSpPr/>
          <p:nvPr/>
        </p:nvCxnSpPr>
        <p:spPr>
          <a:xfrm>
            <a:off x="7611812" y="4855529"/>
            <a:ext cx="0" cy="243600"/>
          </a:xfrm>
          <a:prstGeom prst="straightConnector1">
            <a:avLst/>
          </a:prstGeom>
          <a:noFill/>
          <a:ln cap="flat" cmpd="sng" w="19050">
            <a:solidFill>
              <a:schemeClr val="lt2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621" name="Google Shape;621;p64"/>
          <p:cNvSpPr txBox="1"/>
          <p:nvPr>
            <p:ph type="title"/>
          </p:nvPr>
        </p:nvSpPr>
        <p:spPr>
          <a:xfrm>
            <a:off x="342900" y="205744"/>
            <a:ext cx="4152000" cy="366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68575" wrap="square" tIns="3427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" sz="2300"/>
              <a:t>2. </a:t>
            </a:r>
            <a:r>
              <a:rPr lang="en" sz="2300">
                <a:solidFill>
                  <a:schemeClr val="accent1"/>
                </a:solidFill>
              </a:rPr>
              <a:t>Production</a:t>
            </a:r>
            <a:r>
              <a:rPr lang="en" sz="2300">
                <a:solidFill>
                  <a:srgbClr val="000000"/>
                </a:solidFill>
              </a:rPr>
              <a:t> Deployment</a:t>
            </a:r>
            <a:endParaRPr sz="2300"/>
          </a:p>
        </p:txBody>
      </p:sp>
      <p:sp>
        <p:nvSpPr>
          <p:cNvPr id="622" name="Google Shape;622;p64"/>
          <p:cNvSpPr txBox="1"/>
          <p:nvPr>
            <p:ph idx="1" type="body"/>
          </p:nvPr>
        </p:nvSpPr>
        <p:spPr>
          <a:xfrm>
            <a:off x="342900" y="589725"/>
            <a:ext cx="4152000" cy="228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68575" wrap="square" tIns="3427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b="1" i="1" lang="en"/>
              <a:t>…hundreds of thousands of GPUs scale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/>
          </a:p>
        </p:txBody>
      </p:sp>
      <p:sp>
        <p:nvSpPr>
          <p:cNvPr id="623" name="Google Shape;623;p64"/>
          <p:cNvSpPr txBox="1"/>
          <p:nvPr>
            <p:ph idx="1" type="body"/>
          </p:nvPr>
        </p:nvSpPr>
        <p:spPr>
          <a:xfrm>
            <a:off x="308588" y="1425150"/>
            <a:ext cx="4220700" cy="2677500"/>
          </a:xfrm>
          <a:prstGeom prst="rect">
            <a:avLst/>
          </a:prstGeom>
        </p:spPr>
        <p:txBody>
          <a:bodyPr anchorCtr="0" anchor="t" bIns="0" lIns="0" spcFirstLastPara="1" rIns="68575" wrap="square" tIns="34275">
            <a:noAutofit/>
          </a:bodyPr>
          <a:lstStyle/>
          <a:p>
            <a:pPr indent="-247650" lvl="0" marL="342900" rtl="0" algn="l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00"/>
              <a:buChar char="●"/>
            </a:pPr>
            <a:r>
              <a:rPr b="1" lang="en" sz="1300">
                <a:solidFill>
                  <a:schemeClr val="dk1"/>
                </a:solidFill>
              </a:rPr>
              <a:t>The year of productionization of scaled deployments</a:t>
            </a:r>
            <a:endParaRPr b="1" sz="1300">
              <a:solidFill>
                <a:schemeClr val="dk1"/>
              </a:solidFill>
            </a:endParaRPr>
          </a:p>
          <a:p>
            <a:pPr indent="-247650" lvl="0" marL="342900" rtl="0" algn="l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00"/>
              <a:buChar char="●"/>
            </a:pPr>
            <a:r>
              <a:rPr b="1" lang="en" sz="1300">
                <a:solidFill>
                  <a:schemeClr val="dk1"/>
                </a:solidFill>
              </a:rPr>
              <a:t>Recipes and ecosystems for routing, caching, and scaling</a:t>
            </a:r>
            <a:endParaRPr b="1" sz="1300">
              <a:solidFill>
                <a:schemeClr val="dk1"/>
              </a:solidFill>
            </a:endParaRPr>
          </a:p>
          <a:p>
            <a:pPr indent="-247650" lvl="0" marL="342900" rtl="0" algn="l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00"/>
              <a:buChar char="●"/>
            </a:pPr>
            <a:r>
              <a:rPr b="1" lang="en" sz="1300">
                <a:solidFill>
                  <a:schemeClr val="dk1"/>
                </a:solidFill>
              </a:rPr>
              <a:t>High performance by default:</a:t>
            </a:r>
            <a:endParaRPr b="1" sz="1300">
              <a:solidFill>
                <a:schemeClr val="dk1"/>
              </a:solidFill>
            </a:endParaRPr>
          </a:p>
          <a:p>
            <a:pPr indent="-234950" lvl="1" marL="6858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" sz="1100">
                <a:solidFill>
                  <a:schemeClr val="dk1"/>
                </a:solidFill>
              </a:rPr>
              <a:t>Quantization (&lt; FP8, KV Cache, Attention)</a:t>
            </a:r>
            <a:endParaRPr sz="1100">
              <a:solidFill>
                <a:schemeClr val="dk1"/>
              </a:solidFill>
            </a:endParaRPr>
          </a:p>
          <a:p>
            <a:pPr indent="-234950" lvl="1" marL="6858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" sz="1100">
                <a:solidFill>
                  <a:schemeClr val="dk1"/>
                </a:solidFill>
              </a:rPr>
              <a:t>Spec</a:t>
            </a:r>
            <a:r>
              <a:rPr lang="en" sz="1100"/>
              <a:t>ulative </a:t>
            </a:r>
            <a:r>
              <a:rPr lang="en" sz="1100">
                <a:solidFill>
                  <a:schemeClr val="dk1"/>
                </a:solidFill>
              </a:rPr>
              <a:t>Decod</a:t>
            </a:r>
            <a:r>
              <a:rPr lang="en" sz="1100"/>
              <a:t>ing</a:t>
            </a:r>
            <a:endParaRPr sz="1100">
              <a:solidFill>
                <a:schemeClr val="dk1"/>
              </a:solidFill>
            </a:endParaRPr>
          </a:p>
          <a:p>
            <a:pPr indent="-234950" lvl="1" marL="6858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" sz="1100"/>
              <a:t>Predicted and </a:t>
            </a:r>
            <a:r>
              <a:rPr lang="en" sz="1100">
                <a:solidFill>
                  <a:schemeClr val="dk1"/>
                </a:solidFill>
              </a:rPr>
              <a:t>Structured Outputs</a:t>
            </a:r>
            <a:endParaRPr sz="1100">
              <a:solidFill>
                <a:schemeClr val="dk1"/>
              </a:solidFill>
            </a:endParaRPr>
          </a:p>
          <a:p>
            <a:pPr indent="-247650" lvl="0" marL="342900" rtl="0" algn="l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00"/>
              <a:buChar char="●"/>
            </a:pPr>
            <a:r>
              <a:rPr b="1" lang="en" sz="1300">
                <a:solidFill>
                  <a:schemeClr val="dk1"/>
                </a:solidFill>
              </a:rPr>
              <a:t>Cluster solutions increase in importance; support for prefill disaggregation</a:t>
            </a:r>
            <a:endParaRPr b="1" sz="1300">
              <a:solidFill>
                <a:schemeClr val="dk1"/>
              </a:solidFill>
            </a:endParaRPr>
          </a:p>
          <a:p>
            <a:pPr indent="-247650" lvl="0" marL="342900" rtl="0" algn="l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00"/>
              <a:buChar char="●"/>
            </a:pPr>
            <a:r>
              <a:rPr b="1" lang="en" sz="1300">
                <a:solidFill>
                  <a:schemeClr val="dk1"/>
                </a:solidFill>
              </a:rPr>
              <a:t>vLLM being tuned for specific models, leading hardwares, and extreme workloads</a:t>
            </a:r>
            <a:endParaRPr b="1" sz="1300">
              <a:solidFill>
                <a:schemeClr val="dk1"/>
              </a:solidFill>
            </a:endParaRPr>
          </a:p>
        </p:txBody>
      </p:sp>
      <p:grpSp>
        <p:nvGrpSpPr>
          <p:cNvPr id="624" name="Google Shape;624;p64"/>
          <p:cNvGrpSpPr/>
          <p:nvPr/>
        </p:nvGrpSpPr>
        <p:grpSpPr>
          <a:xfrm>
            <a:off x="4890544" y="1487550"/>
            <a:ext cx="3767776" cy="2345569"/>
            <a:chOff x="6520725" y="1983400"/>
            <a:chExt cx="5023702" cy="3127426"/>
          </a:xfrm>
        </p:grpSpPr>
        <p:pic>
          <p:nvPicPr>
            <p:cNvPr id="625" name="Google Shape;625;p64"/>
            <p:cNvPicPr preferRelativeResize="0"/>
            <p:nvPr/>
          </p:nvPicPr>
          <p:blipFill rotWithShape="1">
            <a:blip r:embed="rId3">
              <a:alphaModFix/>
            </a:blip>
            <a:srcRect b="0" l="0" r="10080" t="0"/>
            <a:stretch/>
          </p:blipFill>
          <p:spPr>
            <a:xfrm>
              <a:off x="6520725" y="1983400"/>
              <a:ext cx="5023702" cy="312742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26" name="Google Shape;626;p64"/>
            <p:cNvSpPr/>
            <p:nvPr/>
          </p:nvSpPr>
          <p:spPr>
            <a:xfrm>
              <a:off x="11282100" y="3346600"/>
              <a:ext cx="262200" cy="48930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</p:spPr>
          <p:txBody>
            <a:bodyPr anchorCtr="0" anchor="ctr" bIns="68575" lIns="68575" spcFirstLastPara="1" rIns="68575" wrap="square" tIns="6857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100"/>
            </a:p>
          </p:txBody>
        </p:sp>
      </p:grp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630" name="Shape 6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1" name="Google Shape;631;p65"/>
          <p:cNvSpPr txBox="1"/>
          <p:nvPr>
            <p:ph type="title"/>
          </p:nvPr>
        </p:nvSpPr>
        <p:spPr>
          <a:xfrm>
            <a:off x="342900" y="205744"/>
            <a:ext cx="6673500" cy="366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68575" wrap="square" tIns="34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300"/>
              <a:t>3. </a:t>
            </a:r>
            <a:r>
              <a:rPr lang="en" sz="2300">
                <a:solidFill>
                  <a:schemeClr val="accent1"/>
                </a:solidFill>
              </a:rPr>
              <a:t>Open Architecture</a:t>
            </a:r>
            <a:r>
              <a:rPr lang="en" sz="2300">
                <a:solidFill>
                  <a:srgbClr val="000000"/>
                </a:solidFill>
              </a:rPr>
              <a:t> is Our Key to Adoption</a:t>
            </a:r>
            <a:endParaRPr sz="2300">
              <a:solidFill>
                <a:srgbClr val="000000"/>
              </a:solidFill>
            </a:endParaRPr>
          </a:p>
        </p:txBody>
      </p:sp>
      <p:sp>
        <p:nvSpPr>
          <p:cNvPr id="632" name="Google Shape;632;p65"/>
          <p:cNvSpPr txBox="1"/>
          <p:nvPr>
            <p:ph idx="1" type="body"/>
          </p:nvPr>
        </p:nvSpPr>
        <p:spPr>
          <a:xfrm rot="-228">
            <a:off x="309844" y="1337926"/>
            <a:ext cx="4532700" cy="2851800"/>
          </a:xfrm>
          <a:prstGeom prst="rect">
            <a:avLst/>
          </a:prstGeom>
        </p:spPr>
        <p:txBody>
          <a:bodyPr anchorCtr="0" anchor="t" bIns="0" lIns="0" spcFirstLastPara="1" rIns="68575" wrap="square" tIns="34275">
            <a:noAutofit/>
          </a:bodyPr>
          <a:lstStyle/>
          <a:p>
            <a:pPr indent="-311150" lvl="0" marL="457200" rtl="0" algn="l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00"/>
              <a:buChar char="●"/>
            </a:pPr>
            <a:r>
              <a:rPr b="1" lang="en" sz="1300">
                <a:solidFill>
                  <a:schemeClr val="dk1"/>
                </a:solidFill>
              </a:rPr>
              <a:t>A community of passionate users, adopters, and contributors</a:t>
            </a:r>
            <a:endParaRPr b="1" sz="1300">
              <a:solidFill>
                <a:schemeClr val="dk1"/>
              </a:solidFill>
            </a:endParaRPr>
          </a:p>
          <a:p>
            <a:pPr indent="-311150" lvl="0" marL="457200" rtl="0" algn="l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00"/>
              <a:buChar char="●"/>
            </a:pPr>
            <a:r>
              <a:rPr b="1" lang="en" sz="1300">
                <a:solidFill>
                  <a:schemeClr val="dk1"/>
                </a:solidFill>
              </a:rPr>
              <a:t>vLLM can be easily extended and modified</a:t>
            </a:r>
            <a:endParaRPr b="1" sz="1300">
              <a:solidFill>
                <a:schemeClr val="dk1"/>
              </a:solidFill>
            </a:endParaRPr>
          </a:p>
          <a:p>
            <a:pPr indent="-298450" lvl="1" marL="914400" rtl="0" algn="l">
              <a:spcBef>
                <a:spcPts val="400"/>
              </a:spcBef>
              <a:spcAft>
                <a:spcPts val="0"/>
              </a:spcAft>
              <a:buSzPts val="1100"/>
              <a:buChar char="○"/>
            </a:pPr>
            <a:r>
              <a:rPr lang="en" sz="1100"/>
              <a:t>Forks and monetization are welcomed </a:t>
            </a:r>
            <a:endParaRPr sz="1100"/>
          </a:p>
          <a:p>
            <a:pPr indent="-311150" lvl="0" marL="457200" rtl="0" algn="l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00"/>
              <a:buChar char="●"/>
            </a:pPr>
            <a:r>
              <a:rPr b="1" lang="en" sz="1300">
                <a:solidFill>
                  <a:schemeClr val="dk1"/>
                </a:solidFill>
              </a:rPr>
              <a:t>Technically</a:t>
            </a:r>
            <a:endParaRPr b="1" sz="1300">
              <a:solidFill>
                <a:schemeClr val="dk1"/>
              </a:solidFill>
            </a:endParaRPr>
          </a:p>
          <a:p>
            <a:pPr indent="-298450" lvl="1" marL="914400" rtl="0" algn="l">
              <a:spcBef>
                <a:spcPts val="400"/>
              </a:spcBef>
              <a:spcAft>
                <a:spcPts val="0"/>
              </a:spcAft>
              <a:buSzPts val="1100"/>
              <a:buChar char="○"/>
            </a:pPr>
            <a:r>
              <a:rPr lang="en" sz="1100"/>
              <a:t>We will ship a performant yet modular V1 architecture. </a:t>
            </a:r>
            <a:endParaRPr sz="1100"/>
          </a:p>
          <a:p>
            <a:pPr indent="-298450" lvl="1" marL="914400" rtl="0" algn="l">
              <a:spcBef>
                <a:spcPts val="400"/>
              </a:spcBef>
              <a:spcAft>
                <a:spcPts val="0"/>
              </a:spcAft>
              <a:buSzPts val="1100"/>
              <a:buChar char="○"/>
            </a:pPr>
            <a:r>
              <a:rPr lang="en" sz="1100"/>
              <a:t>torch.compile as an extension point for fusion</a:t>
            </a:r>
            <a:endParaRPr sz="1100"/>
          </a:p>
          <a:p>
            <a:pPr indent="-298450" lvl="1" marL="914400" rtl="0" algn="l">
              <a:spcBef>
                <a:spcPts val="400"/>
              </a:spcBef>
              <a:spcAft>
                <a:spcPts val="0"/>
              </a:spcAft>
              <a:buSzPts val="1100"/>
              <a:buChar char="○"/>
            </a:pPr>
            <a:r>
              <a:rPr lang="en" sz="1100"/>
              <a:t>Researchers will build on it for new ideas</a:t>
            </a:r>
            <a:endParaRPr sz="1100"/>
          </a:p>
          <a:p>
            <a:pPr indent="-298450" lvl="1" marL="914400" rtl="0" algn="l">
              <a:spcBef>
                <a:spcPts val="400"/>
              </a:spcBef>
              <a:spcAft>
                <a:spcPts val="0"/>
              </a:spcAft>
              <a:buSzPts val="1100"/>
              <a:buChar char="○"/>
            </a:pPr>
            <a:r>
              <a:rPr lang="en" sz="1100"/>
              <a:t>Users will extend it with private use cases </a:t>
            </a:r>
            <a:endParaRPr sz="1100"/>
          </a:p>
          <a:p>
            <a:pPr indent="-311150" lvl="0" marL="457200" rtl="0" algn="l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00"/>
              <a:buChar char="●"/>
            </a:pPr>
            <a:r>
              <a:rPr b="1" lang="en" sz="1300">
                <a:solidFill>
                  <a:schemeClr val="dk1"/>
                </a:solidFill>
              </a:rPr>
              <a:t>A coordinated engineering organization spanning multiple companies</a:t>
            </a:r>
            <a:endParaRPr b="1" sz="1300">
              <a:solidFill>
                <a:schemeClr val="dk1"/>
              </a:solidFill>
            </a:endParaRPr>
          </a:p>
          <a:p>
            <a:pPr indent="-311150" lvl="0" marL="457200" rtl="0" algn="l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300"/>
              <a:buChar char="●"/>
            </a:pPr>
            <a:r>
              <a:rPr b="1" lang="en" sz="1300">
                <a:solidFill>
                  <a:schemeClr val="dk1"/>
                </a:solidFill>
              </a:rPr>
              <a:t>A positive ROI for everyone involved</a:t>
            </a:r>
            <a:endParaRPr b="1" sz="1300">
              <a:solidFill>
                <a:schemeClr val="dk1"/>
              </a:solidFill>
            </a:endParaRPr>
          </a:p>
        </p:txBody>
      </p:sp>
      <p:pic>
        <p:nvPicPr>
          <p:cNvPr id="633" name="Google Shape;633;p65"/>
          <p:cNvPicPr preferRelativeResize="0"/>
          <p:nvPr/>
        </p:nvPicPr>
        <p:blipFill rotWithShape="1">
          <a:blip r:embed="rId3">
            <a:alphaModFix/>
          </a:blip>
          <a:srcRect b="10754" l="0" r="9885" t="0"/>
          <a:stretch/>
        </p:blipFill>
        <p:spPr>
          <a:xfrm>
            <a:off x="4842546" y="1317192"/>
            <a:ext cx="4098575" cy="250912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7" name="Shape 6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8" name="Google Shape;638;p66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Our Q1 Roadmap</a:t>
            </a:r>
            <a:endParaRPr/>
          </a:p>
        </p:txBody>
      </p:sp>
      <p:sp>
        <p:nvSpPr>
          <p:cNvPr id="639" name="Google Shape;639;p66"/>
          <p:cNvSpPr txBox="1"/>
          <p:nvPr>
            <p:ph idx="1" type="body"/>
          </p:nvPr>
        </p:nvSpPr>
        <p:spPr>
          <a:xfrm>
            <a:off x="311700" y="847675"/>
            <a:ext cx="8520600" cy="3739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>
                <a:solidFill>
                  <a:schemeClr val="accent1"/>
                </a:solidFill>
              </a:rPr>
              <a:t>roadmap.vllm.ai</a:t>
            </a:r>
            <a:endParaRPr>
              <a:solidFill>
                <a:schemeClr val="accent1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vLLM Core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Emerging Features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Ecosystem Projects</a:t>
            </a:r>
            <a:endParaRPr/>
          </a:p>
        </p:txBody>
      </p:sp>
      <p:sp>
        <p:nvSpPr>
          <p:cNvPr id="640" name="Google Shape;640;p6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" name="Google Shape;134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10178" y="2571754"/>
            <a:ext cx="3523652" cy="2336726"/>
          </a:xfrm>
          <a:prstGeom prst="rect">
            <a:avLst/>
          </a:prstGeom>
          <a:noFill/>
          <a:ln>
            <a:noFill/>
          </a:ln>
        </p:spPr>
      </p:pic>
      <p:sp>
        <p:nvSpPr>
          <p:cNvPr id="135" name="Google Shape;135;p31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</a:rPr>
              <a:t>vLLM </a:t>
            </a:r>
            <a:r>
              <a:rPr lang="en"/>
              <a:t>Today</a:t>
            </a:r>
            <a:endParaRPr/>
          </a:p>
        </p:txBody>
      </p:sp>
      <p:pic>
        <p:nvPicPr>
          <p:cNvPr id="136" name="Google Shape;136;p3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921270" y="854078"/>
            <a:ext cx="416150" cy="416150"/>
          </a:xfrm>
          <a:prstGeom prst="rect">
            <a:avLst/>
          </a:prstGeom>
          <a:noFill/>
          <a:ln>
            <a:noFill/>
          </a:ln>
        </p:spPr>
      </p:pic>
      <p:sp>
        <p:nvSpPr>
          <p:cNvPr id="137" name="Google Shape;137;p31"/>
          <p:cNvSpPr txBox="1"/>
          <p:nvPr/>
        </p:nvSpPr>
        <p:spPr>
          <a:xfrm>
            <a:off x="2401125" y="831313"/>
            <a:ext cx="48216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" sz="1800" u="sng">
                <a:solidFill>
                  <a:schemeClr val="accent5"/>
                </a:solidFill>
                <a:latin typeface="Consolas"/>
                <a:ea typeface="Consolas"/>
                <a:cs typeface="Consolas"/>
                <a:sym typeface="Consolas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https://github.com/vllm-project/vllm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pic>
        <p:nvPicPr>
          <p:cNvPr id="138" name="Google Shape;138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293200" y="1382490"/>
            <a:ext cx="390500" cy="390500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31"/>
          <p:cNvSpPr txBox="1"/>
          <p:nvPr/>
        </p:nvSpPr>
        <p:spPr>
          <a:xfrm>
            <a:off x="3743875" y="1349865"/>
            <a:ext cx="2106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b="1" lang="en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$ pip install vllm</a:t>
            </a:r>
            <a:endParaRPr b="1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</p:txBody>
      </p:sp>
      <p:pic>
        <p:nvPicPr>
          <p:cNvPr id="140" name="Google Shape;140;p31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718526" y="1845722"/>
            <a:ext cx="416150" cy="416150"/>
          </a:xfrm>
          <a:prstGeom prst="rect">
            <a:avLst/>
          </a:prstGeom>
          <a:noFill/>
          <a:ln>
            <a:noFill/>
          </a:ln>
        </p:spPr>
      </p:pic>
      <p:sp>
        <p:nvSpPr>
          <p:cNvPr id="141" name="Google Shape;141;p31"/>
          <p:cNvSpPr txBox="1"/>
          <p:nvPr/>
        </p:nvSpPr>
        <p:spPr>
          <a:xfrm>
            <a:off x="4188576" y="1829188"/>
            <a:ext cx="1236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b="1" lang="en">
                <a:solidFill>
                  <a:srgbClr val="CC0000"/>
                </a:solidFill>
                <a:latin typeface="Lexend"/>
                <a:ea typeface="Lexend"/>
                <a:cs typeface="Lexend"/>
                <a:sym typeface="Lexend"/>
              </a:rPr>
              <a:t>34.5</a:t>
            </a:r>
            <a:r>
              <a:rPr b="1" lang="en">
                <a:solidFill>
                  <a:srgbClr val="CC0000"/>
                </a:solidFill>
                <a:latin typeface="Lexend"/>
                <a:ea typeface="Lexend"/>
                <a:cs typeface="Lexend"/>
                <a:sym typeface="Lexend"/>
              </a:rPr>
              <a:t>K Stars</a:t>
            </a:r>
            <a:endParaRPr b="1"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142" name="Google Shape;142;p31"/>
          <p:cNvPicPr preferRelativeResize="0"/>
          <p:nvPr/>
        </p:nvPicPr>
        <p:blipFill rotWithShape="1">
          <a:blip r:embed="rId8">
            <a:alphaModFix/>
          </a:blip>
          <a:srcRect b="0" l="13949" r="16164" t="0"/>
          <a:stretch/>
        </p:blipFill>
        <p:spPr>
          <a:xfrm>
            <a:off x="3647084" y="327094"/>
            <a:ext cx="856776" cy="35137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43" name="Google Shape;143;p31"/>
          <p:cNvCxnSpPr>
            <a:stCxn id="144" idx="2"/>
          </p:cNvCxnSpPr>
          <p:nvPr/>
        </p:nvCxnSpPr>
        <p:spPr>
          <a:xfrm flipH="1">
            <a:off x="3153538" y="3943400"/>
            <a:ext cx="348900" cy="6462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144" name="Google Shape;144;p31"/>
          <p:cNvSpPr txBox="1"/>
          <p:nvPr/>
        </p:nvSpPr>
        <p:spPr>
          <a:xfrm>
            <a:off x="3083338" y="3567800"/>
            <a:ext cx="838200" cy="375600"/>
          </a:xfrm>
          <a:prstGeom prst="rect">
            <a:avLst/>
          </a:prstGeom>
          <a:noFill/>
          <a:ln>
            <a:noFill/>
          </a:ln>
        </p:spPr>
        <p:txBody>
          <a:bodyPr anchorCtr="0" anchor="t" bIns="18275" lIns="91425" spcFirstLastPara="1" rIns="91425" wrap="square" tIns="1827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latin typeface="Lexend"/>
                <a:ea typeface="Lexend"/>
                <a:cs typeface="Lexend"/>
                <a:sym typeface="Lexend"/>
              </a:rPr>
              <a:t>Official</a:t>
            </a:r>
            <a:endParaRPr sz="1100"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latin typeface="Lexend"/>
                <a:ea typeface="Lexend"/>
                <a:cs typeface="Lexend"/>
                <a:sym typeface="Lexend"/>
              </a:rPr>
              <a:t>release!</a:t>
            </a:r>
            <a:endParaRPr sz="11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145" name="Google Shape;145;p3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4" name="Shape 6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" name="Google Shape;645;p67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vLLM Core</a:t>
            </a:r>
            <a:endParaRPr/>
          </a:p>
        </p:txBody>
      </p:sp>
      <p:sp>
        <p:nvSpPr>
          <p:cNvPr id="646" name="Google Shape;646;p67"/>
          <p:cNvSpPr txBox="1"/>
          <p:nvPr>
            <p:ph idx="1" type="body"/>
          </p:nvPr>
        </p:nvSpPr>
        <p:spPr>
          <a:xfrm>
            <a:off x="311700" y="923875"/>
            <a:ext cx="8520600" cy="3739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Ship a performant and modular V1 architecture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V1 on by default, spec decode, hybrid </a:t>
            </a:r>
            <a:r>
              <a:rPr lang="en"/>
              <a:t>memory</a:t>
            </a:r>
            <a:r>
              <a:rPr lang="en"/>
              <a:t> allocator and more! 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Support large and long context models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Sparsity in attention and MoEs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Disaggregated prefill support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Improved performance in batch mode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RLHF 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Long Generatio</a:t>
            </a:r>
            <a:r>
              <a:rPr lang="en"/>
              <a:t>n</a:t>
            </a:r>
            <a:endParaRPr/>
          </a:p>
        </p:txBody>
      </p:sp>
      <p:sp>
        <p:nvSpPr>
          <p:cNvPr id="647" name="Google Shape;647;p6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1" name="Shape 6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2" name="Google Shape;652;p68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Built-in RLHF support</a:t>
            </a:r>
            <a:endParaRPr/>
          </a:p>
        </p:txBody>
      </p:sp>
      <p:sp>
        <p:nvSpPr>
          <p:cNvPr id="653" name="Google Shape;653;p68"/>
          <p:cNvSpPr txBox="1"/>
          <p:nvPr>
            <p:ph idx="1" type="body"/>
          </p:nvPr>
        </p:nvSpPr>
        <p:spPr>
          <a:xfrm>
            <a:off x="311700" y="923875"/>
            <a:ext cx="8666700" cy="418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If vLLM is an OS,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User requests are normal processes running on the OS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And the OS also provides “system call” to control the behavior of the system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RLHF community has been a key driving-factor for adding new “system calls”, and vLLM has been their primary inference engine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 sz="1800">
                <a:solidFill>
                  <a:schemeClr val="accent1"/>
                </a:solidFill>
                <a:uFill>
                  <a:noFill/>
                </a:uFill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OpenRLHF</a:t>
            </a:r>
            <a:r>
              <a:rPr lang="en" sz="1800"/>
              <a:t>, </a:t>
            </a:r>
            <a:r>
              <a:rPr lang="en" sz="1800">
                <a:solidFill>
                  <a:schemeClr val="accent1"/>
                </a:solidFill>
                <a:uFill>
                  <a:noFill/>
                </a:uFill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veRL</a:t>
            </a:r>
            <a:r>
              <a:rPr lang="en" sz="1800"/>
              <a:t>, </a:t>
            </a:r>
            <a:r>
              <a:rPr lang="en" sz="1800">
                <a:solidFill>
                  <a:schemeClr val="accent1"/>
                </a:solidFill>
                <a:uFill>
                  <a:noFill/>
                </a:uFill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open_instruct</a:t>
            </a:r>
            <a:r>
              <a:rPr lang="en" sz="1800"/>
              <a:t>, </a:t>
            </a:r>
            <a:r>
              <a:rPr lang="en" sz="1800">
                <a:solidFill>
                  <a:schemeClr val="accent1"/>
                </a:solidFill>
                <a:uFill>
                  <a:noFill/>
                </a:uFill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LLaMA-Factory</a:t>
            </a:r>
            <a:r>
              <a:rPr lang="en"/>
              <a:t> , …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vLLM provides built-in “system calls” that are difficult to implement out-of-tree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 u="sng">
                <a:solidFill>
                  <a:schemeClr val="accent1"/>
                </a:solidFill>
                <a:hlinkClick r:id="rId7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Sleep mode</a:t>
            </a:r>
            <a:r>
              <a:rPr lang="en"/>
              <a:t>: unmap the kv cache and model weights, put vLLM in sleep mode. Give up GPU resource temporarily for training or other models.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RLHF frameworks can also easily customize and add new “system calls”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Provide a new worker class, and use llm.collective_rpc to call the new functions.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For more details, please check the </a:t>
            </a:r>
            <a:r>
              <a:rPr lang="en" u="sng">
                <a:solidFill>
                  <a:schemeClr val="accent1"/>
                </a:solidFill>
                <a:hlinkClick r:id="rId8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PR</a:t>
            </a:r>
            <a:r>
              <a:rPr lang="en"/>
              <a:t>.</a:t>
            </a:r>
            <a:endParaRPr/>
          </a:p>
        </p:txBody>
      </p:sp>
      <p:sp>
        <p:nvSpPr>
          <p:cNvPr id="654" name="Google Shape;654;p6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8" name="Shape 6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9" name="Google Shape;659;p69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Features</a:t>
            </a:r>
            <a:endParaRPr/>
          </a:p>
        </p:txBody>
      </p:sp>
      <p:sp>
        <p:nvSpPr>
          <p:cNvPr id="660" name="Google Shape;660;p69"/>
          <p:cNvSpPr txBox="1"/>
          <p:nvPr>
            <p:ph idx="1" type="body"/>
          </p:nvPr>
        </p:nvSpPr>
        <p:spPr>
          <a:xfrm>
            <a:off x="311700" y="923875"/>
            <a:ext cx="8520600" cy="3739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2500" lnSpcReduction="20000"/>
          </a:bodyPr>
          <a:lstStyle/>
          <a:p>
            <a:pPr indent="-334327" lvl="0" marL="457200" rtl="0" algn="l"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"/>
              <a:t>Model Support</a:t>
            </a:r>
            <a:endParaRPr/>
          </a:p>
          <a:p>
            <a:pPr indent="-310832" lvl="1" marL="914400" rtl="0" algn="l">
              <a:spcBef>
                <a:spcPts val="0"/>
              </a:spcBef>
              <a:spcAft>
                <a:spcPts val="0"/>
              </a:spcAft>
              <a:buSzPct val="100000"/>
              <a:buChar char="○"/>
            </a:pPr>
            <a:r>
              <a:rPr lang="en"/>
              <a:t>Arbitrary HF model</a:t>
            </a:r>
            <a:endParaRPr/>
          </a:p>
          <a:p>
            <a:pPr indent="-310832" lvl="1" marL="914400" rtl="0" algn="l">
              <a:spcBef>
                <a:spcPts val="0"/>
              </a:spcBef>
              <a:spcAft>
                <a:spcPts val="0"/>
              </a:spcAft>
              <a:buSzPct val="100000"/>
              <a:buChar char="○"/>
            </a:pPr>
            <a:r>
              <a:rPr lang="en"/>
              <a:t>Alternative checkpoint format</a:t>
            </a:r>
            <a:endParaRPr/>
          </a:p>
          <a:p>
            <a:pPr indent="-334327" lvl="0" marL="457200" rtl="0" algn="l"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"/>
              <a:t>Hardware Support</a:t>
            </a:r>
            <a:endParaRPr/>
          </a:p>
          <a:p>
            <a:pPr indent="-310832" lvl="1" marL="914400" rtl="0" algn="l">
              <a:spcBef>
                <a:spcPts val="0"/>
              </a:spcBef>
              <a:spcAft>
                <a:spcPts val="0"/>
              </a:spcAft>
              <a:buSzPct val="100000"/>
              <a:buChar char="○"/>
            </a:pPr>
            <a:r>
              <a:rPr lang="en"/>
              <a:t>Blackwel</a:t>
            </a:r>
            <a:r>
              <a:rPr lang="en"/>
              <a:t>l</a:t>
            </a:r>
            <a:endParaRPr/>
          </a:p>
          <a:p>
            <a:pPr indent="-310832" lvl="1" marL="914400" rtl="0" algn="l">
              <a:spcBef>
                <a:spcPts val="0"/>
              </a:spcBef>
              <a:spcAft>
                <a:spcPts val="0"/>
              </a:spcAft>
              <a:buSzPct val="100000"/>
              <a:buChar char="○"/>
            </a:pPr>
            <a:r>
              <a:rPr lang="en"/>
              <a:t>Improved Tranium/Inferentia, Gaudi</a:t>
            </a:r>
            <a:endParaRPr/>
          </a:p>
          <a:p>
            <a:pPr indent="-310832" lvl="1" marL="914400" rtl="0" algn="l">
              <a:spcBef>
                <a:spcPts val="0"/>
              </a:spcBef>
              <a:spcAft>
                <a:spcPts val="0"/>
              </a:spcAft>
              <a:buSzPct val="100000"/>
              <a:buChar char="○"/>
            </a:pPr>
            <a:r>
              <a:rPr lang="en"/>
              <a:t>Productionize and support large scale deployment of vLLM on TPU</a:t>
            </a:r>
            <a:endParaRPr/>
          </a:p>
          <a:p>
            <a:pPr indent="-310832" lvl="1" marL="914400" rtl="0" algn="l">
              <a:spcBef>
                <a:spcPts val="0"/>
              </a:spcBef>
              <a:spcAft>
                <a:spcPts val="0"/>
              </a:spcAft>
              <a:buSzPct val="100000"/>
              <a:buChar char="○"/>
            </a:pPr>
            <a:r>
              <a:rPr lang="en"/>
              <a:t>Out of tree support for IBM Spyre, Ascend, Tenstorrent</a:t>
            </a:r>
            <a:endParaRPr/>
          </a:p>
          <a:p>
            <a:pPr indent="-334327" lvl="0" marL="457200" rtl="0" algn="l"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"/>
              <a:t>Optimizations</a:t>
            </a:r>
            <a:endParaRPr/>
          </a:p>
          <a:p>
            <a:pPr indent="-310832" lvl="1" marL="914400" rtl="0" algn="l">
              <a:spcBef>
                <a:spcPts val="0"/>
              </a:spcBef>
              <a:spcAft>
                <a:spcPts val="0"/>
              </a:spcAft>
              <a:buSzPct val="100000"/>
              <a:buChar char="○"/>
            </a:pPr>
            <a:r>
              <a:rPr lang="en"/>
              <a:t>AsyncTP/Flux</a:t>
            </a:r>
            <a:endParaRPr/>
          </a:p>
          <a:p>
            <a:pPr indent="-310832" lvl="1" marL="914400" rtl="0" algn="l">
              <a:spcBef>
                <a:spcPts val="0"/>
              </a:spcBef>
              <a:spcAft>
                <a:spcPts val="0"/>
              </a:spcAft>
              <a:buSzPct val="100000"/>
              <a:buChar char="○"/>
            </a:pPr>
            <a:r>
              <a:rPr lang="en"/>
              <a:t>FlashAttention</a:t>
            </a:r>
            <a:endParaRPr/>
          </a:p>
          <a:p>
            <a:pPr indent="-334327" lvl="0" marL="457200" rtl="0" algn="l"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"/>
              <a:t>Usability</a:t>
            </a:r>
            <a:endParaRPr/>
          </a:p>
          <a:p>
            <a:pPr indent="-310832" lvl="1" marL="914400" rtl="0" algn="l">
              <a:spcBef>
                <a:spcPts val="0"/>
              </a:spcBef>
              <a:spcAft>
                <a:spcPts val="0"/>
              </a:spcAft>
              <a:buSzPct val="100000"/>
              <a:buChar char="○"/>
            </a:pPr>
            <a:r>
              <a:rPr lang="en"/>
              <a:t>Multi-platform wheels and distributions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ct val="61111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661" name="Google Shape;661;p6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5" name="Shape 6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6" name="Google Shape;666;p70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Ecosystem Projects</a:t>
            </a:r>
            <a:endParaRPr/>
          </a:p>
        </p:txBody>
      </p:sp>
      <p:sp>
        <p:nvSpPr>
          <p:cNvPr id="667" name="Google Shape;667;p70"/>
          <p:cNvSpPr txBox="1"/>
          <p:nvPr>
            <p:ph idx="1" type="body"/>
          </p:nvPr>
        </p:nvSpPr>
        <p:spPr>
          <a:xfrm>
            <a:off x="311700" y="923875"/>
            <a:ext cx="8520600" cy="3739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Distributed batch inference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Large scale serving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Prefix aware router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Multi-modality output</a:t>
            </a:r>
            <a:endParaRPr/>
          </a:p>
        </p:txBody>
      </p:sp>
      <p:sp>
        <p:nvSpPr>
          <p:cNvPr id="668" name="Google Shape;668;p7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72" name="Shape 6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3" name="Google Shape;673;p7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vLLM ecosystem project: LLM inference stack</a:t>
            </a:r>
            <a:endParaRPr/>
          </a:p>
        </p:txBody>
      </p:sp>
      <p:pic>
        <p:nvPicPr>
          <p:cNvPr id="674" name="Google Shape;674;p7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925" y="1267000"/>
            <a:ext cx="1695099" cy="48585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675" name="Google Shape;675;p71"/>
          <p:cNvCxnSpPr/>
          <p:nvPr/>
        </p:nvCxnSpPr>
        <p:spPr>
          <a:xfrm>
            <a:off x="1579800" y="1515825"/>
            <a:ext cx="10545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pic>
        <p:nvPicPr>
          <p:cNvPr id="676" name="Google Shape;676;p71"/>
          <p:cNvPicPr preferRelativeResize="0"/>
          <p:nvPr/>
        </p:nvPicPr>
        <p:blipFill rotWithShape="1">
          <a:blip r:embed="rId4">
            <a:alphaModFix/>
          </a:blip>
          <a:srcRect b="0" l="0" r="54902" t="0"/>
          <a:stretch/>
        </p:blipFill>
        <p:spPr>
          <a:xfrm>
            <a:off x="1052725" y="1901225"/>
            <a:ext cx="2191175" cy="3065375"/>
          </a:xfrm>
          <a:prstGeom prst="rect">
            <a:avLst/>
          </a:prstGeom>
          <a:noFill/>
          <a:ln>
            <a:noFill/>
          </a:ln>
        </p:spPr>
      </p:pic>
      <p:sp>
        <p:nvSpPr>
          <p:cNvPr id="677" name="Google Shape;677;p71"/>
          <p:cNvSpPr txBox="1"/>
          <p:nvPr/>
        </p:nvSpPr>
        <p:spPr>
          <a:xfrm>
            <a:off x="970188" y="961725"/>
            <a:ext cx="22737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980000"/>
                </a:solidFill>
              </a:rPr>
              <a:t>???</a:t>
            </a:r>
            <a:endParaRPr b="1" sz="2400">
              <a:solidFill>
                <a:srgbClr val="980000"/>
              </a:solidFill>
            </a:endParaRPr>
          </a:p>
        </p:txBody>
      </p:sp>
      <p:sp>
        <p:nvSpPr>
          <p:cNvPr id="678" name="Google Shape;678;p71"/>
          <p:cNvSpPr txBox="1"/>
          <p:nvPr/>
        </p:nvSpPr>
        <p:spPr>
          <a:xfrm>
            <a:off x="2667000" y="1232875"/>
            <a:ext cx="21912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chemeClr val="dk2"/>
                </a:solidFill>
              </a:rPr>
              <a:t>LLM service</a:t>
            </a:r>
            <a:endParaRPr sz="2400">
              <a:solidFill>
                <a:schemeClr val="dk2"/>
              </a:solidFill>
            </a:endParaRPr>
          </a:p>
        </p:txBody>
      </p:sp>
      <p:sp>
        <p:nvSpPr>
          <p:cNvPr id="679" name="Google Shape;679;p71"/>
          <p:cNvSpPr txBox="1"/>
          <p:nvPr/>
        </p:nvSpPr>
        <p:spPr>
          <a:xfrm>
            <a:off x="5233345" y="1267000"/>
            <a:ext cx="35502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chemeClr val="dk2"/>
                </a:solidFill>
              </a:rPr>
              <a:t>A stack on top of vLLM!</a:t>
            </a:r>
            <a:endParaRPr sz="2400">
              <a:solidFill>
                <a:schemeClr val="dk2"/>
              </a:solidFill>
            </a:endParaRPr>
          </a:p>
        </p:txBody>
      </p:sp>
      <p:grpSp>
        <p:nvGrpSpPr>
          <p:cNvPr id="680" name="Google Shape;680;p71"/>
          <p:cNvGrpSpPr/>
          <p:nvPr/>
        </p:nvGrpSpPr>
        <p:grpSpPr>
          <a:xfrm>
            <a:off x="5931875" y="1901225"/>
            <a:ext cx="2153126" cy="3065375"/>
            <a:chOff x="5931875" y="1901225"/>
            <a:chExt cx="2153126" cy="3065375"/>
          </a:xfrm>
        </p:grpSpPr>
        <p:pic>
          <p:nvPicPr>
            <p:cNvPr id="681" name="Google Shape;681;p71"/>
            <p:cNvPicPr preferRelativeResize="0"/>
            <p:nvPr/>
          </p:nvPicPr>
          <p:blipFill rotWithShape="1">
            <a:blip r:embed="rId4">
              <a:alphaModFix/>
            </a:blip>
            <a:srcRect b="0" l="55683" r="0" t="0"/>
            <a:stretch/>
          </p:blipFill>
          <p:spPr>
            <a:xfrm>
              <a:off x="5931875" y="1901225"/>
              <a:ext cx="2153126" cy="306537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82" name="Google Shape;682;p71"/>
            <p:cNvSpPr/>
            <p:nvPr/>
          </p:nvSpPr>
          <p:spPr>
            <a:xfrm>
              <a:off x="6073425" y="3231850"/>
              <a:ext cx="899400" cy="404100"/>
            </a:xfrm>
            <a:prstGeom prst="rect">
              <a:avLst/>
            </a:prstGeom>
            <a:solidFill>
              <a:srgbClr val="FBF2C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683" name="Google Shape;683;p71"/>
          <p:cNvSpPr txBox="1"/>
          <p:nvPr/>
        </p:nvSpPr>
        <p:spPr>
          <a:xfrm>
            <a:off x="6339075" y="3172313"/>
            <a:ext cx="10545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chemeClr val="dk2"/>
                </a:solidFill>
              </a:rPr>
              <a:t>LLM</a:t>
            </a:r>
            <a:endParaRPr sz="22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87" name="Shape 6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8" name="Google Shape;688;p7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59250" y="47775"/>
            <a:ext cx="7782438" cy="4991101"/>
          </a:xfrm>
          <a:prstGeom prst="rect">
            <a:avLst/>
          </a:prstGeom>
          <a:noFill/>
          <a:ln>
            <a:noFill/>
          </a:ln>
        </p:spPr>
      </p:pic>
      <p:sp>
        <p:nvSpPr>
          <p:cNvPr id="689" name="Google Shape;689;p72"/>
          <p:cNvSpPr txBox="1"/>
          <p:nvPr/>
        </p:nvSpPr>
        <p:spPr>
          <a:xfrm>
            <a:off x="141450" y="177000"/>
            <a:ext cx="6172200" cy="84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200">
                <a:solidFill>
                  <a:schemeClr val="dk2"/>
                </a:solidFill>
              </a:rPr>
              <a:t>LLMStack:</a:t>
            </a:r>
            <a:endParaRPr b="1" sz="22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100">
                <a:solidFill>
                  <a:schemeClr val="dk2"/>
                </a:solidFill>
              </a:rPr>
              <a:t>A </a:t>
            </a:r>
            <a:r>
              <a:rPr b="1" lang="en" sz="2100">
                <a:solidFill>
                  <a:schemeClr val="accent1"/>
                </a:solidFill>
              </a:rPr>
              <a:t>Stack</a:t>
            </a:r>
            <a:r>
              <a:rPr lang="en" sz="2100">
                <a:solidFill>
                  <a:schemeClr val="dk2"/>
                </a:solidFill>
              </a:rPr>
              <a:t> on top of </a:t>
            </a:r>
            <a:endParaRPr sz="2100">
              <a:solidFill>
                <a:schemeClr val="dk2"/>
              </a:solidFill>
            </a:endParaRPr>
          </a:p>
        </p:txBody>
      </p:sp>
      <p:pic>
        <p:nvPicPr>
          <p:cNvPr id="690" name="Google Shape;690;p7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216400" y="576825"/>
            <a:ext cx="1077002" cy="308700"/>
          </a:xfrm>
          <a:prstGeom prst="rect">
            <a:avLst/>
          </a:prstGeom>
          <a:noFill/>
          <a:ln>
            <a:noFill/>
          </a:ln>
        </p:spPr>
      </p:pic>
      <p:sp>
        <p:nvSpPr>
          <p:cNvPr id="691" name="Google Shape;691;p72"/>
          <p:cNvSpPr txBox="1"/>
          <p:nvPr/>
        </p:nvSpPr>
        <p:spPr>
          <a:xfrm>
            <a:off x="2815275" y="2113125"/>
            <a:ext cx="2966400" cy="70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4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95" name="Shape 6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" name="Google Shape;696;p73"/>
          <p:cNvSpPr txBox="1"/>
          <p:nvPr>
            <p:ph type="title"/>
          </p:nvPr>
        </p:nvSpPr>
        <p:spPr>
          <a:xfrm>
            <a:off x="311700" y="241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/>
              <a:t>Key features of </a:t>
            </a:r>
            <a:r>
              <a:rPr b="1" lang="en" sz="2500">
                <a:solidFill>
                  <a:schemeClr val="dk2"/>
                </a:solidFill>
              </a:rPr>
              <a:t>LLMStack</a:t>
            </a:r>
            <a:endParaRPr b="1" sz="2500">
              <a:solidFill>
                <a:schemeClr val="dk2"/>
              </a:solidFill>
            </a:endParaRPr>
          </a:p>
        </p:txBody>
      </p:sp>
      <p:sp>
        <p:nvSpPr>
          <p:cNvPr id="697" name="Google Shape;697;p73"/>
          <p:cNvSpPr txBox="1"/>
          <p:nvPr>
            <p:ph idx="1" type="body"/>
          </p:nvPr>
        </p:nvSpPr>
        <p:spPr>
          <a:xfrm>
            <a:off x="311700" y="1017725"/>
            <a:ext cx="7545000" cy="83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b="1" lang="en">
                <a:solidFill>
                  <a:srgbClr val="38761D"/>
                </a:solidFill>
              </a:rPr>
              <a:t>One-click deployable</a:t>
            </a:r>
            <a:r>
              <a:rPr lang="en"/>
              <a:t> on kubernetes via </a:t>
            </a:r>
            <a:r>
              <a:rPr b="1" lang="en">
                <a:latin typeface="Courier New"/>
                <a:ea typeface="Courier New"/>
                <a:cs typeface="Courier New"/>
                <a:sym typeface="Courier New"/>
              </a:rPr>
              <a:t>helm install</a:t>
            </a:r>
            <a:endParaRPr/>
          </a:p>
        </p:txBody>
      </p:sp>
      <p:pic>
        <p:nvPicPr>
          <p:cNvPr id="698" name="Google Shape;698;p73"/>
          <p:cNvPicPr preferRelativeResize="0"/>
          <p:nvPr/>
        </p:nvPicPr>
        <p:blipFill rotWithShape="1">
          <a:blip r:embed="rId3">
            <a:alphaModFix/>
          </a:blip>
          <a:srcRect b="30813" l="0" r="50099" t="11879"/>
          <a:stretch/>
        </p:blipFill>
        <p:spPr>
          <a:xfrm>
            <a:off x="5495075" y="3402400"/>
            <a:ext cx="2946774" cy="1634000"/>
          </a:xfrm>
          <a:prstGeom prst="rect">
            <a:avLst/>
          </a:prstGeom>
          <a:noFill/>
          <a:ln>
            <a:noFill/>
          </a:ln>
        </p:spPr>
      </p:pic>
      <p:sp>
        <p:nvSpPr>
          <p:cNvPr id="699" name="Google Shape;699;p73"/>
          <p:cNvSpPr txBox="1"/>
          <p:nvPr>
            <p:ph idx="1" type="body"/>
          </p:nvPr>
        </p:nvSpPr>
        <p:spPr>
          <a:xfrm>
            <a:off x="311700" y="2023525"/>
            <a:ext cx="4781700" cy="124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2500" lnSpcReduction="20000"/>
          </a:bodyPr>
          <a:lstStyle/>
          <a:p>
            <a:pPr indent="-334327" lvl="0" marL="457200" rtl="0" algn="l"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b="1" lang="en">
                <a:solidFill>
                  <a:srgbClr val="38761D"/>
                </a:solidFill>
              </a:rPr>
              <a:t>Optimized performance </a:t>
            </a:r>
            <a:endParaRPr b="1">
              <a:solidFill>
                <a:srgbClr val="38761D"/>
              </a:solidFill>
            </a:endParaRPr>
          </a:p>
          <a:p>
            <a:pPr indent="-310832" lvl="1" marL="914400" rtl="0" algn="l">
              <a:spcBef>
                <a:spcPts val="0"/>
              </a:spcBef>
              <a:spcAft>
                <a:spcPts val="0"/>
              </a:spcAft>
              <a:buSzPct val="100000"/>
              <a:buChar char="○"/>
            </a:pPr>
            <a:r>
              <a:rPr b="1" lang="en">
                <a:solidFill>
                  <a:srgbClr val="38761D"/>
                </a:solidFill>
              </a:rPr>
              <a:t>Smart router &amp; KV cache offloading </a:t>
            </a:r>
            <a:r>
              <a:rPr b="1" lang="en">
                <a:solidFill>
                  <a:srgbClr val="595959"/>
                </a:solidFill>
              </a:rPr>
              <a:t>(LMCache)</a:t>
            </a:r>
            <a:endParaRPr b="1">
              <a:solidFill>
                <a:srgbClr val="595959"/>
              </a:solidFill>
            </a:endParaRPr>
          </a:p>
          <a:p>
            <a:pPr indent="-310832" lvl="1" marL="914400" rtl="0" algn="l">
              <a:spcBef>
                <a:spcPts val="0"/>
              </a:spcBef>
              <a:spcAft>
                <a:spcPts val="0"/>
              </a:spcAft>
              <a:buSzPct val="100000"/>
              <a:buChar char="○"/>
            </a:pPr>
            <a:r>
              <a:rPr lang="en" sz="1400"/>
              <a:t>Handle </a:t>
            </a:r>
            <a:r>
              <a:rPr b="1" lang="en" sz="1600">
                <a:solidFill>
                  <a:srgbClr val="6AA84F"/>
                </a:solidFill>
              </a:rPr>
              <a:t>2x</a:t>
            </a:r>
            <a:r>
              <a:rPr lang="en" sz="1400"/>
              <a:t> more QPS with lower TTFT than commercial alternative!</a:t>
            </a:r>
            <a:endParaRPr/>
          </a:p>
        </p:txBody>
      </p:sp>
      <p:sp>
        <p:nvSpPr>
          <p:cNvPr id="700" name="Google Shape;700;p73"/>
          <p:cNvSpPr txBox="1"/>
          <p:nvPr>
            <p:ph idx="1" type="body"/>
          </p:nvPr>
        </p:nvSpPr>
        <p:spPr>
          <a:xfrm>
            <a:off x="312875" y="3559375"/>
            <a:ext cx="5229300" cy="987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Cluster-wide </a:t>
            </a:r>
            <a:r>
              <a:rPr b="1" lang="en">
                <a:solidFill>
                  <a:srgbClr val="38761D"/>
                </a:solidFill>
              </a:rPr>
              <a:t>observability dashboard</a:t>
            </a:r>
            <a:endParaRPr b="1">
              <a:solidFill>
                <a:srgbClr val="38761D"/>
              </a:solidFill>
            </a:endParaRPr>
          </a:p>
        </p:txBody>
      </p:sp>
      <p:pic>
        <p:nvPicPr>
          <p:cNvPr id="701" name="Google Shape;701;p7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093400" y="1548100"/>
            <a:ext cx="3914448" cy="17207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5" name="Shape 7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" name="Google Shape;706;p7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Thank you sponsors (funding compute!)</a:t>
            </a:r>
            <a:endParaRPr/>
          </a:p>
        </p:txBody>
      </p:sp>
      <p:sp>
        <p:nvSpPr>
          <p:cNvPr id="707" name="Google Shape;707;p7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708" name="Google Shape;708;p7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43738" y="1093812"/>
            <a:ext cx="914400" cy="914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09" name="Google Shape;709;p7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360964" y="3841586"/>
            <a:ext cx="1038650" cy="1038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10" name="Google Shape;710;p7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801086" y="1160326"/>
            <a:ext cx="1125393" cy="673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11" name="Google Shape;711;p7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16400" y="1093825"/>
            <a:ext cx="845925" cy="845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12" name="Google Shape;712;p7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834768" y="1072299"/>
            <a:ext cx="1459830" cy="914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13" name="Google Shape;713;p74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520863" y="2033887"/>
            <a:ext cx="1742535" cy="914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714" name="Google Shape;714;p74"/>
          <p:cNvPicPr preferRelativeResize="0"/>
          <p:nvPr/>
        </p:nvPicPr>
        <p:blipFill rotWithShape="1">
          <a:blip r:embed="rId9">
            <a:alphaModFix/>
          </a:blip>
          <a:srcRect b="0" l="13878" r="12770" t="0"/>
          <a:stretch/>
        </p:blipFill>
        <p:spPr>
          <a:xfrm>
            <a:off x="2388629" y="2033886"/>
            <a:ext cx="1846477" cy="914401"/>
          </a:xfrm>
          <a:prstGeom prst="rect">
            <a:avLst/>
          </a:prstGeom>
          <a:noFill/>
          <a:ln>
            <a:noFill/>
          </a:ln>
        </p:spPr>
      </p:pic>
      <p:pic>
        <p:nvPicPr>
          <p:cNvPr id="715" name="Google Shape;715;p74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4360336" y="2077811"/>
            <a:ext cx="1618345" cy="914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16" name="Google Shape;716;p74"/>
          <p:cNvPicPr preferRelativeResize="0"/>
          <p:nvPr/>
        </p:nvPicPr>
        <p:blipFill rotWithShape="1">
          <a:blip r:embed="rId11">
            <a:alphaModFix/>
          </a:blip>
          <a:srcRect b="26372" l="3462" r="1669" t="21394"/>
          <a:stretch/>
        </p:blipFill>
        <p:spPr>
          <a:xfrm>
            <a:off x="107609" y="3042403"/>
            <a:ext cx="1830773" cy="558155"/>
          </a:xfrm>
          <a:prstGeom prst="rect">
            <a:avLst/>
          </a:prstGeom>
          <a:noFill/>
          <a:ln>
            <a:noFill/>
          </a:ln>
        </p:spPr>
      </p:pic>
      <p:pic>
        <p:nvPicPr>
          <p:cNvPr id="717" name="Google Shape;717;p74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5186854" y="3202014"/>
            <a:ext cx="1854730" cy="348847"/>
          </a:xfrm>
          <a:prstGeom prst="rect">
            <a:avLst/>
          </a:prstGeom>
          <a:noFill/>
          <a:ln>
            <a:noFill/>
          </a:ln>
        </p:spPr>
      </p:pic>
      <p:pic>
        <p:nvPicPr>
          <p:cNvPr id="718" name="Google Shape;718;p74"/>
          <p:cNvPicPr preferRelativeResize="0"/>
          <p:nvPr/>
        </p:nvPicPr>
        <p:blipFill rotWithShape="1">
          <a:blip r:embed="rId13">
            <a:alphaModFix/>
          </a:blip>
          <a:srcRect b="32086" l="4542" r="2762" t="33258"/>
          <a:stretch/>
        </p:blipFill>
        <p:spPr>
          <a:xfrm>
            <a:off x="7165845" y="3137807"/>
            <a:ext cx="1989072" cy="558158"/>
          </a:xfrm>
          <a:prstGeom prst="rect">
            <a:avLst/>
          </a:prstGeom>
          <a:noFill/>
          <a:ln>
            <a:noFill/>
          </a:ln>
        </p:spPr>
      </p:pic>
      <p:pic>
        <p:nvPicPr>
          <p:cNvPr id="719" name="Google Shape;719;p74"/>
          <p:cNvPicPr preferRelativeResize="0"/>
          <p:nvPr/>
        </p:nvPicPr>
        <p:blipFill>
          <a:blip r:embed="rId14">
            <a:alphaModFix/>
          </a:blip>
          <a:stretch>
            <a:fillRect/>
          </a:stretch>
        </p:blipFill>
        <p:spPr>
          <a:xfrm>
            <a:off x="1852000" y="3964432"/>
            <a:ext cx="1425376" cy="339380"/>
          </a:xfrm>
          <a:prstGeom prst="rect">
            <a:avLst/>
          </a:prstGeom>
          <a:noFill/>
          <a:ln>
            <a:noFill/>
          </a:ln>
        </p:spPr>
      </p:pic>
      <p:pic>
        <p:nvPicPr>
          <p:cNvPr id="720" name="Google Shape;720;p74"/>
          <p:cNvPicPr preferRelativeResize="0"/>
          <p:nvPr/>
        </p:nvPicPr>
        <p:blipFill>
          <a:blip r:embed="rId15">
            <a:alphaModFix/>
          </a:blip>
          <a:stretch>
            <a:fillRect/>
          </a:stretch>
        </p:blipFill>
        <p:spPr>
          <a:xfrm>
            <a:off x="4435424" y="4154085"/>
            <a:ext cx="1216225" cy="506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21" name="Google Shape;721;p74"/>
          <p:cNvPicPr preferRelativeResize="0"/>
          <p:nvPr/>
        </p:nvPicPr>
        <p:blipFill>
          <a:blip r:embed="rId16">
            <a:alphaModFix/>
          </a:blip>
          <a:stretch>
            <a:fillRect/>
          </a:stretch>
        </p:blipFill>
        <p:spPr>
          <a:xfrm>
            <a:off x="6774838" y="3908661"/>
            <a:ext cx="914400" cy="914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22" name="Google Shape;722;p74"/>
          <p:cNvPicPr preferRelativeResize="0"/>
          <p:nvPr/>
        </p:nvPicPr>
        <p:blipFill>
          <a:blip r:embed="rId17">
            <a:alphaModFix/>
          </a:blip>
          <a:stretch>
            <a:fillRect/>
          </a:stretch>
        </p:blipFill>
        <p:spPr>
          <a:xfrm>
            <a:off x="5756054" y="3950123"/>
            <a:ext cx="914400" cy="914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23" name="Google Shape;723;p74"/>
          <p:cNvPicPr preferRelativeResize="0"/>
          <p:nvPr/>
        </p:nvPicPr>
        <p:blipFill rotWithShape="1">
          <a:blip r:embed="rId18">
            <a:alphaModFix/>
          </a:blip>
          <a:srcRect b="39753" l="10332" r="40927" t="37564"/>
          <a:stretch/>
        </p:blipFill>
        <p:spPr>
          <a:xfrm>
            <a:off x="6249800" y="1237239"/>
            <a:ext cx="2412527" cy="627538"/>
          </a:xfrm>
          <a:prstGeom prst="rect">
            <a:avLst/>
          </a:prstGeom>
          <a:noFill/>
          <a:ln>
            <a:noFill/>
          </a:ln>
        </p:spPr>
      </p:pic>
      <p:pic>
        <p:nvPicPr>
          <p:cNvPr id="724" name="Google Shape;724;p74"/>
          <p:cNvPicPr preferRelativeResize="0"/>
          <p:nvPr/>
        </p:nvPicPr>
        <p:blipFill>
          <a:blip r:embed="rId19">
            <a:alphaModFix/>
          </a:blip>
          <a:stretch>
            <a:fillRect/>
          </a:stretch>
        </p:blipFill>
        <p:spPr>
          <a:xfrm>
            <a:off x="1834775" y="4252474"/>
            <a:ext cx="1425367" cy="801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725" name="Google Shape;725;p74"/>
          <p:cNvPicPr preferRelativeResize="0"/>
          <p:nvPr/>
        </p:nvPicPr>
        <p:blipFill rotWithShape="1">
          <a:blip r:embed="rId20">
            <a:alphaModFix/>
          </a:blip>
          <a:srcRect b="34803" l="6918" r="6926" t="34806"/>
          <a:stretch/>
        </p:blipFill>
        <p:spPr>
          <a:xfrm>
            <a:off x="6186275" y="2291375"/>
            <a:ext cx="2300951" cy="45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26" name="Google Shape;726;p74"/>
          <p:cNvPicPr preferRelativeResize="0"/>
          <p:nvPr/>
        </p:nvPicPr>
        <p:blipFill>
          <a:blip r:embed="rId21">
            <a:alphaModFix/>
          </a:blip>
          <a:stretch>
            <a:fillRect/>
          </a:stretch>
        </p:blipFill>
        <p:spPr>
          <a:xfrm>
            <a:off x="7793650" y="4268388"/>
            <a:ext cx="1038650" cy="277837"/>
          </a:xfrm>
          <a:prstGeom prst="rect">
            <a:avLst/>
          </a:prstGeom>
          <a:noFill/>
          <a:ln>
            <a:noFill/>
          </a:ln>
        </p:spPr>
      </p:pic>
      <p:pic>
        <p:nvPicPr>
          <p:cNvPr id="727" name="Google Shape;727;p74"/>
          <p:cNvPicPr preferRelativeResize="0"/>
          <p:nvPr/>
        </p:nvPicPr>
        <p:blipFill>
          <a:blip r:embed="rId22">
            <a:alphaModFix/>
          </a:blip>
          <a:stretch>
            <a:fillRect/>
          </a:stretch>
        </p:blipFill>
        <p:spPr>
          <a:xfrm>
            <a:off x="408500" y="3903703"/>
            <a:ext cx="914400" cy="914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28" name="Google Shape;728;p74"/>
          <p:cNvPicPr preferRelativeResize="0"/>
          <p:nvPr/>
        </p:nvPicPr>
        <p:blipFill rotWithShape="1">
          <a:blip r:embed="rId23">
            <a:alphaModFix/>
          </a:blip>
          <a:srcRect b="37745" l="0" r="0" t="37713"/>
          <a:stretch/>
        </p:blipFill>
        <p:spPr>
          <a:xfrm>
            <a:off x="3408400" y="3198125"/>
            <a:ext cx="1603832" cy="393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29" name="Google Shape;729;p74"/>
          <p:cNvPicPr preferRelativeResize="0"/>
          <p:nvPr/>
        </p:nvPicPr>
        <p:blipFill>
          <a:blip r:embed="rId24">
            <a:alphaModFix/>
          </a:blip>
          <a:stretch>
            <a:fillRect/>
          </a:stretch>
        </p:blipFill>
        <p:spPr>
          <a:xfrm>
            <a:off x="2064987" y="2938135"/>
            <a:ext cx="1168799" cy="87660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33" name="Shape 7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4" name="Google Shape;734;p7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Our Goal</a:t>
            </a:r>
            <a:endParaRPr/>
          </a:p>
        </p:txBody>
      </p:sp>
      <p:sp>
        <p:nvSpPr>
          <p:cNvPr id="735" name="Google Shape;735;p75"/>
          <p:cNvSpPr txBox="1"/>
          <p:nvPr>
            <p:ph idx="1" type="body"/>
          </p:nvPr>
        </p:nvSpPr>
        <p:spPr>
          <a:xfrm>
            <a:off x="1490275" y="940375"/>
            <a:ext cx="6163800" cy="3238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dk1"/>
                </a:solidFill>
              </a:rPr>
              <a:t>Build the </a:t>
            </a:r>
            <a:r>
              <a:rPr lang="en" sz="3000">
                <a:solidFill>
                  <a:srgbClr val="4A86E8"/>
                </a:solidFill>
              </a:rPr>
              <a:t>fastest</a:t>
            </a:r>
            <a:r>
              <a:rPr lang="en" sz="3000">
                <a:solidFill>
                  <a:schemeClr val="dk1"/>
                </a:solidFill>
              </a:rPr>
              <a:t> and</a:t>
            </a:r>
            <a:endParaRPr sz="30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3000">
                <a:solidFill>
                  <a:srgbClr val="4A86E8"/>
                </a:solidFill>
              </a:rPr>
              <a:t>easiest-to-use</a:t>
            </a:r>
            <a:r>
              <a:rPr lang="en" sz="3000">
                <a:solidFill>
                  <a:schemeClr val="dk1"/>
                </a:solidFill>
              </a:rPr>
              <a:t> open-source</a:t>
            </a:r>
            <a:endParaRPr sz="30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" sz="3000">
                <a:solidFill>
                  <a:schemeClr val="dk1"/>
                </a:solidFill>
              </a:rPr>
              <a:t>LLM inference &amp; serving engine</a:t>
            </a:r>
            <a:endParaRPr sz="3000">
              <a:solidFill>
                <a:schemeClr val="dk1"/>
              </a:solidFill>
            </a:endParaRPr>
          </a:p>
        </p:txBody>
      </p:sp>
      <p:sp>
        <p:nvSpPr>
          <p:cNvPr id="736" name="Google Shape;736;p7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40" name="Shape 7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1" name="Google Shape;741;p76"/>
          <p:cNvPicPr preferRelativeResize="0"/>
          <p:nvPr/>
        </p:nvPicPr>
        <p:blipFill rotWithShape="1">
          <a:blip r:embed="rId3">
            <a:alphaModFix/>
          </a:blip>
          <a:srcRect b="0" l="13949" r="16164" t="0"/>
          <a:stretch/>
        </p:blipFill>
        <p:spPr>
          <a:xfrm>
            <a:off x="3634807" y="263725"/>
            <a:ext cx="1874324" cy="768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42" name="Google Shape;742;p7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99614" y="3021675"/>
            <a:ext cx="349263" cy="349262"/>
          </a:xfrm>
          <a:prstGeom prst="rect">
            <a:avLst/>
          </a:prstGeom>
          <a:noFill/>
          <a:ln>
            <a:noFill/>
          </a:ln>
        </p:spPr>
      </p:pic>
      <p:sp>
        <p:nvSpPr>
          <p:cNvPr id="743" name="Google Shape;743;p76"/>
          <p:cNvSpPr txBox="1"/>
          <p:nvPr/>
        </p:nvSpPr>
        <p:spPr>
          <a:xfrm>
            <a:off x="866875" y="2996188"/>
            <a:ext cx="38151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rgbClr val="1D9BF0"/>
                </a:solidFill>
                <a:latin typeface="Consolas"/>
                <a:ea typeface="Consolas"/>
                <a:cs typeface="Consolas"/>
                <a:sym typeface="Consolas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https://github.com/vllm-project/vllm</a:t>
            </a:r>
            <a:r>
              <a:rPr lang="en">
                <a:solidFill>
                  <a:srgbClr val="1D9BF0"/>
                </a:solidFill>
                <a:latin typeface="Consolas"/>
                <a:ea typeface="Consolas"/>
                <a:cs typeface="Consolas"/>
                <a:sym typeface="Consolas"/>
              </a:rPr>
              <a:t> </a:t>
            </a:r>
            <a:endParaRPr>
              <a:solidFill>
                <a:srgbClr val="1D9BF0"/>
              </a:solidFill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744" name="Google Shape;744;p76"/>
          <p:cNvSpPr txBox="1"/>
          <p:nvPr/>
        </p:nvSpPr>
        <p:spPr>
          <a:xfrm>
            <a:off x="2062900" y="1192474"/>
            <a:ext cx="5018100" cy="1547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" sz="24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Building the </a:t>
            </a:r>
            <a:r>
              <a:rPr lang="en" sz="2400">
                <a:solidFill>
                  <a:srgbClr val="4A86E8"/>
                </a:solidFill>
                <a:latin typeface="Lexend"/>
                <a:ea typeface="Lexend"/>
                <a:cs typeface="Lexend"/>
                <a:sym typeface="Lexend"/>
              </a:rPr>
              <a:t>fastest</a:t>
            </a:r>
            <a:r>
              <a:rPr lang="en" sz="24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 and </a:t>
            </a:r>
            <a:r>
              <a:rPr lang="en" sz="2400">
                <a:solidFill>
                  <a:srgbClr val="4A86E8"/>
                </a:solidFill>
                <a:latin typeface="Lexend"/>
                <a:ea typeface="Lexend"/>
                <a:cs typeface="Lexend"/>
                <a:sym typeface="Lexend"/>
              </a:rPr>
              <a:t>easiest-to-use</a:t>
            </a:r>
            <a:r>
              <a:rPr lang="en" sz="24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 open-source LLM inference &amp; serving engine!</a:t>
            </a:r>
            <a:endParaRPr sz="2400">
              <a:solidFill>
                <a:srgbClr val="595959"/>
              </a:solidFill>
            </a:endParaRPr>
          </a:p>
        </p:txBody>
      </p:sp>
      <p:sp>
        <p:nvSpPr>
          <p:cNvPr id="745" name="Google Shape;745;p7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746" name="Google Shape;746;p7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006113" y="3119650"/>
            <a:ext cx="327875" cy="327875"/>
          </a:xfrm>
          <a:prstGeom prst="rect">
            <a:avLst/>
          </a:prstGeom>
          <a:noFill/>
          <a:ln>
            <a:noFill/>
          </a:ln>
        </p:spPr>
      </p:pic>
      <p:sp>
        <p:nvSpPr>
          <p:cNvPr id="747" name="Google Shape;747;p76"/>
          <p:cNvSpPr txBox="1"/>
          <p:nvPr/>
        </p:nvSpPr>
        <p:spPr>
          <a:xfrm>
            <a:off x="5362675" y="3084912"/>
            <a:ext cx="38151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rgbClr val="1D9BF0"/>
                </a:solidFill>
                <a:latin typeface="Consolas"/>
                <a:ea typeface="Consolas"/>
                <a:cs typeface="Consolas"/>
                <a:sym typeface="Consolas"/>
              </a:rPr>
              <a:t>https://twitter.com/vllm_project</a:t>
            </a:r>
            <a:endParaRPr u="sng">
              <a:solidFill>
                <a:srgbClr val="1D9BF0"/>
              </a:solidFill>
              <a:latin typeface="Consolas"/>
              <a:ea typeface="Consolas"/>
              <a:cs typeface="Consolas"/>
              <a:sym typeface="Consolas"/>
            </a:endParaRPr>
          </a:p>
        </p:txBody>
      </p:sp>
      <p:pic>
        <p:nvPicPr>
          <p:cNvPr id="748" name="Google Shape;748;p7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005463" y="3563225"/>
            <a:ext cx="329184" cy="329184"/>
          </a:xfrm>
          <a:prstGeom prst="rect">
            <a:avLst/>
          </a:prstGeom>
          <a:noFill/>
          <a:ln>
            <a:noFill/>
          </a:ln>
        </p:spPr>
      </p:pic>
      <p:sp>
        <p:nvSpPr>
          <p:cNvPr id="749" name="Google Shape;749;p76"/>
          <p:cNvSpPr txBox="1"/>
          <p:nvPr/>
        </p:nvSpPr>
        <p:spPr>
          <a:xfrm>
            <a:off x="5362675" y="3515112"/>
            <a:ext cx="38151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rgbClr val="1D9BF0"/>
                </a:solidFill>
                <a:latin typeface="Consolas"/>
                <a:ea typeface="Consolas"/>
                <a:cs typeface="Consolas"/>
                <a:sym typeface="Consolas"/>
              </a:rPr>
              <a:t>https://opencollective.com/vllm</a:t>
            </a:r>
            <a:endParaRPr u="sng">
              <a:solidFill>
                <a:srgbClr val="1D9BF0"/>
              </a:solidFill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750" name="Google Shape;750;p76"/>
          <p:cNvSpPr txBox="1"/>
          <p:nvPr/>
        </p:nvSpPr>
        <p:spPr>
          <a:xfrm>
            <a:off x="856175" y="3552087"/>
            <a:ext cx="38151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u="sng">
                <a:solidFill>
                  <a:srgbClr val="1D9BF0"/>
                </a:solidFill>
                <a:latin typeface="Consolas"/>
                <a:ea typeface="Consolas"/>
                <a:cs typeface="Consolas"/>
                <a:sym typeface="Consolas"/>
                <a:hlinkClick r:id="rId8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https://slack.vllm.ai</a:t>
            </a:r>
            <a:endParaRPr b="1" u="sng">
              <a:solidFill>
                <a:srgbClr val="1D9BF0"/>
              </a:solidFill>
              <a:latin typeface="Consolas"/>
              <a:ea typeface="Consolas"/>
              <a:cs typeface="Consolas"/>
              <a:sym typeface="Consolas"/>
            </a:endParaRPr>
          </a:p>
        </p:txBody>
      </p:sp>
      <p:pic>
        <p:nvPicPr>
          <p:cNvPr id="751" name="Google Shape;751;p76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499624" y="3573450"/>
            <a:ext cx="327875" cy="327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32"/>
          <p:cNvSpPr/>
          <p:nvPr/>
        </p:nvSpPr>
        <p:spPr>
          <a:xfrm>
            <a:off x="1086925" y="1750725"/>
            <a:ext cx="6991200" cy="2311200"/>
          </a:xfrm>
          <a:prstGeom prst="foldedCorner">
            <a:avLst>
              <a:gd fmla="val 16667" name="adj"/>
            </a:avLst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1" name="Google Shape;151;p32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vLLM API (1): </a:t>
            </a:r>
            <a:r>
              <a:rPr lang="en">
                <a:latin typeface="Consolas"/>
                <a:ea typeface="Consolas"/>
                <a:cs typeface="Consolas"/>
                <a:sym typeface="Consolas"/>
              </a:rPr>
              <a:t>LLM</a:t>
            </a:r>
            <a:r>
              <a:rPr lang="en"/>
              <a:t> class</a:t>
            </a:r>
            <a:endParaRPr/>
          </a:p>
        </p:txBody>
      </p:sp>
      <p:sp>
        <p:nvSpPr>
          <p:cNvPr id="152" name="Google Shape;152;p32"/>
          <p:cNvSpPr txBox="1"/>
          <p:nvPr/>
        </p:nvSpPr>
        <p:spPr>
          <a:xfrm>
            <a:off x="839700" y="1747800"/>
            <a:ext cx="7591800" cy="213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457200" spcFirstLastPara="1" rIns="457200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000AA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from</a:t>
            </a:r>
            <a:r>
              <a:rPr lang="en" sz="1600">
                <a:solidFill>
                  <a:srgbClr val="333333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 </a:t>
            </a:r>
            <a:r>
              <a:rPr lang="en" sz="1600" u="sng">
                <a:solidFill>
                  <a:srgbClr val="00AAAA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vllm</a:t>
            </a:r>
            <a:r>
              <a:rPr lang="en" sz="1600">
                <a:solidFill>
                  <a:srgbClr val="333333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 </a:t>
            </a:r>
            <a:r>
              <a:rPr lang="en" sz="1600">
                <a:solidFill>
                  <a:srgbClr val="0000AA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import</a:t>
            </a:r>
            <a:r>
              <a:rPr lang="en" sz="1600">
                <a:solidFill>
                  <a:srgbClr val="333333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 </a:t>
            </a:r>
            <a:r>
              <a:rPr lang="en" sz="1600">
                <a:solidFill>
                  <a:srgbClr val="A64D79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LLM</a:t>
            </a:r>
            <a:endParaRPr sz="1600">
              <a:solidFill>
                <a:srgbClr val="A64D79"/>
              </a:solidFill>
              <a:highlight>
                <a:srgbClr val="FFFFFF"/>
              </a:highlight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333333"/>
              </a:solidFill>
              <a:highlight>
                <a:srgbClr val="FFFFFF"/>
              </a:highlight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600">
                <a:solidFill>
                  <a:srgbClr val="AAAAAA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# Example prompts.</a:t>
            </a:r>
            <a:endParaRPr sz="1600">
              <a:solidFill>
                <a:srgbClr val="333333"/>
              </a:solidFill>
              <a:highlight>
                <a:srgbClr val="FFFFFF"/>
              </a:highlight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333333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prompts = [</a:t>
            </a:r>
            <a:r>
              <a:rPr lang="en" sz="1600">
                <a:solidFill>
                  <a:srgbClr val="AA5500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"Hello, my name is"</a:t>
            </a:r>
            <a:r>
              <a:rPr lang="en" sz="1600">
                <a:solidFill>
                  <a:srgbClr val="333333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, </a:t>
            </a:r>
            <a:r>
              <a:rPr lang="en" sz="1600">
                <a:solidFill>
                  <a:srgbClr val="AA5500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"The capital of France is"</a:t>
            </a:r>
            <a:r>
              <a:rPr lang="en" sz="1600">
                <a:solidFill>
                  <a:srgbClr val="333333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]</a:t>
            </a:r>
            <a:endParaRPr sz="1600">
              <a:solidFill>
                <a:srgbClr val="333333"/>
              </a:solidFill>
              <a:highlight>
                <a:srgbClr val="FFFFFF"/>
              </a:highlight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600">
                <a:solidFill>
                  <a:srgbClr val="AAAAAA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# Create an LLM with HF model name.</a:t>
            </a:r>
            <a:endParaRPr sz="1600">
              <a:solidFill>
                <a:srgbClr val="333333"/>
              </a:solidFill>
              <a:highlight>
                <a:srgbClr val="FFFFFF"/>
              </a:highlight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333333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llm = </a:t>
            </a:r>
            <a:r>
              <a:rPr lang="en" sz="1600">
                <a:solidFill>
                  <a:srgbClr val="A64D79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LLM</a:t>
            </a:r>
            <a:r>
              <a:rPr lang="en" sz="1600">
                <a:solidFill>
                  <a:srgbClr val="333333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(model=</a:t>
            </a:r>
            <a:r>
              <a:rPr lang="en" sz="1600">
                <a:solidFill>
                  <a:srgbClr val="AA5500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"meta-llama/Meta-Llama-3.1-8B"</a:t>
            </a:r>
            <a:r>
              <a:rPr lang="en" sz="1600">
                <a:solidFill>
                  <a:srgbClr val="333333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)</a:t>
            </a:r>
            <a:endParaRPr sz="1600">
              <a:solidFill>
                <a:srgbClr val="333333"/>
              </a:solidFill>
              <a:highlight>
                <a:srgbClr val="FFFFFF"/>
              </a:highlight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600">
                <a:solidFill>
                  <a:srgbClr val="AAAAAA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# Generate texts from the prompts. </a:t>
            </a:r>
            <a:endParaRPr sz="1600">
              <a:solidFill>
                <a:srgbClr val="333333"/>
              </a:solidFill>
              <a:highlight>
                <a:srgbClr val="FFFFFF"/>
              </a:highlight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333333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outputs = </a:t>
            </a:r>
            <a:r>
              <a:rPr lang="en" sz="1600">
                <a:solidFill>
                  <a:srgbClr val="333333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llm.generate</a:t>
            </a:r>
            <a:r>
              <a:rPr lang="en" sz="1600">
                <a:solidFill>
                  <a:srgbClr val="333333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(prompts) </a:t>
            </a:r>
            <a:r>
              <a:rPr i="1" lang="en" sz="1600">
                <a:solidFill>
                  <a:srgbClr val="AAAAAA"/>
                </a:solidFill>
                <a:highlight>
                  <a:schemeClr val="lt1"/>
                </a:highlight>
                <a:latin typeface="Consolas"/>
                <a:ea typeface="Consolas"/>
                <a:cs typeface="Consolas"/>
                <a:sym typeface="Consolas"/>
              </a:rPr>
              <a:t># also llm.chat(messages)]</a:t>
            </a:r>
            <a:endParaRPr sz="1600">
              <a:solidFill>
                <a:srgbClr val="333333"/>
              </a:solidFill>
              <a:highlight>
                <a:srgbClr val="FFFFFF"/>
              </a:highlight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153" name="Google Shape;153;p32"/>
          <p:cNvSpPr/>
          <p:nvPr/>
        </p:nvSpPr>
        <p:spPr>
          <a:xfrm>
            <a:off x="839700" y="919825"/>
            <a:ext cx="7464600" cy="6261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91425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Lexend"/>
                <a:ea typeface="Lexend"/>
                <a:cs typeface="Lexend"/>
                <a:sym typeface="Lexend"/>
              </a:rPr>
              <a:t>A Python interface for offline batched inference</a:t>
            </a:r>
            <a:endParaRPr sz="18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154" name="Google Shape;154;p3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33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vLLM API (2): OpenAI-compatible server</a:t>
            </a:r>
            <a:endParaRPr/>
          </a:p>
        </p:txBody>
      </p:sp>
      <p:sp>
        <p:nvSpPr>
          <p:cNvPr id="160" name="Google Shape;160;p33"/>
          <p:cNvSpPr txBox="1"/>
          <p:nvPr/>
        </p:nvSpPr>
        <p:spPr>
          <a:xfrm>
            <a:off x="727025" y="2096400"/>
            <a:ext cx="81054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AA0000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$ </a:t>
            </a:r>
            <a:r>
              <a:rPr lang="en">
                <a:solidFill>
                  <a:srgbClr val="333333"/>
                </a:solidFill>
                <a:highlight>
                  <a:srgbClr val="FFFFFF"/>
                </a:highlight>
                <a:latin typeface="Consolas"/>
                <a:ea typeface="Consolas"/>
                <a:cs typeface="Consolas"/>
                <a:sym typeface="Consolas"/>
              </a:rPr>
              <a:t>vllm serve meta-llama/Meta-Llama-3.1-8B</a:t>
            </a:r>
            <a:endParaRPr>
              <a:solidFill>
                <a:srgbClr val="996633"/>
              </a:solidFill>
              <a:highlight>
                <a:srgbClr val="FFFFFF"/>
              </a:highlight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161" name="Google Shape;161;p33"/>
          <p:cNvSpPr txBox="1"/>
          <p:nvPr/>
        </p:nvSpPr>
        <p:spPr>
          <a:xfrm>
            <a:off x="727024" y="2940475"/>
            <a:ext cx="5876100" cy="207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079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AA0000"/>
                </a:solidFill>
                <a:latin typeface="Consolas"/>
                <a:ea typeface="Consolas"/>
                <a:cs typeface="Consolas"/>
                <a:sym typeface="Consolas"/>
              </a:rPr>
              <a:t>$ </a:t>
            </a:r>
            <a:r>
              <a:rPr lang="en">
                <a:solidFill>
                  <a:srgbClr val="333333"/>
                </a:solidFill>
                <a:latin typeface="Consolas"/>
                <a:ea typeface="Consolas"/>
                <a:cs typeface="Consolas"/>
                <a:sym typeface="Consolas"/>
              </a:rPr>
              <a:t>curl http://localhost:8000/v1/completions \</a:t>
            </a:r>
            <a:endParaRPr>
              <a:solidFill>
                <a:srgbClr val="333333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lnSpc>
                <a:spcPct val="11079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333333"/>
                </a:solidFill>
                <a:latin typeface="Consolas"/>
                <a:ea typeface="Consolas"/>
                <a:cs typeface="Consolas"/>
                <a:sym typeface="Consolas"/>
              </a:rPr>
              <a:t>    -H </a:t>
            </a:r>
            <a:r>
              <a:rPr lang="en">
                <a:solidFill>
                  <a:srgbClr val="AA5500"/>
                </a:solidFill>
                <a:latin typeface="Consolas"/>
                <a:ea typeface="Consolas"/>
                <a:cs typeface="Consolas"/>
                <a:sym typeface="Consolas"/>
              </a:rPr>
              <a:t>"Content-Type: application/json"</a:t>
            </a:r>
            <a:r>
              <a:rPr lang="en">
                <a:solidFill>
                  <a:srgbClr val="333333"/>
                </a:solidFill>
                <a:latin typeface="Consolas"/>
                <a:ea typeface="Consolas"/>
                <a:cs typeface="Consolas"/>
                <a:sym typeface="Consolas"/>
              </a:rPr>
              <a:t> \</a:t>
            </a:r>
            <a:endParaRPr>
              <a:solidFill>
                <a:srgbClr val="333333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lnSpc>
                <a:spcPct val="11079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333333"/>
                </a:solidFill>
                <a:latin typeface="Consolas"/>
                <a:ea typeface="Consolas"/>
                <a:cs typeface="Consolas"/>
                <a:sym typeface="Consolas"/>
              </a:rPr>
              <a:t>    -d </a:t>
            </a:r>
            <a:r>
              <a:rPr lang="en">
                <a:solidFill>
                  <a:srgbClr val="AA5500"/>
                </a:solidFill>
                <a:latin typeface="Consolas"/>
                <a:ea typeface="Consolas"/>
                <a:cs typeface="Consolas"/>
                <a:sym typeface="Consolas"/>
              </a:rPr>
              <a:t>'{</a:t>
            </a:r>
            <a:endParaRPr>
              <a:solidFill>
                <a:srgbClr val="333333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lnSpc>
                <a:spcPct val="11079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AA5500"/>
                </a:solidFill>
                <a:latin typeface="Consolas"/>
                <a:ea typeface="Consolas"/>
                <a:cs typeface="Consolas"/>
                <a:sym typeface="Consolas"/>
              </a:rPr>
              <a:t>        "model": "meta-llama/Meta-Llama-3.1-8B",</a:t>
            </a:r>
            <a:endParaRPr>
              <a:solidFill>
                <a:srgbClr val="333333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lnSpc>
                <a:spcPct val="11079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AA5500"/>
                </a:solidFill>
                <a:latin typeface="Consolas"/>
                <a:ea typeface="Consolas"/>
                <a:cs typeface="Consolas"/>
                <a:sym typeface="Consolas"/>
              </a:rPr>
              <a:t>        "prompt": "San Francisco is a",</a:t>
            </a:r>
            <a:endParaRPr>
              <a:solidFill>
                <a:srgbClr val="333333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lnSpc>
                <a:spcPct val="11079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AA5500"/>
                </a:solidFill>
                <a:latin typeface="Consolas"/>
                <a:ea typeface="Consolas"/>
                <a:cs typeface="Consolas"/>
                <a:sym typeface="Consolas"/>
              </a:rPr>
              <a:t>        "max_tokens": 7,</a:t>
            </a:r>
            <a:endParaRPr>
              <a:solidFill>
                <a:srgbClr val="333333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lnSpc>
                <a:spcPct val="11079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AA5500"/>
                </a:solidFill>
                <a:latin typeface="Consolas"/>
                <a:ea typeface="Consolas"/>
                <a:cs typeface="Consolas"/>
                <a:sym typeface="Consolas"/>
              </a:rPr>
              <a:t>        "temperature": 0</a:t>
            </a:r>
            <a:endParaRPr>
              <a:solidFill>
                <a:srgbClr val="333333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lnSpc>
                <a:spcPct val="11079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AA5500"/>
                </a:solidFill>
                <a:latin typeface="Consolas"/>
                <a:ea typeface="Consolas"/>
                <a:cs typeface="Consolas"/>
                <a:sym typeface="Consolas"/>
              </a:rPr>
              <a:t>    }'</a:t>
            </a:r>
            <a:endParaRPr>
              <a:solidFill>
                <a:srgbClr val="996633"/>
              </a:solidFill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162" name="Google Shape;162;p33"/>
          <p:cNvSpPr/>
          <p:nvPr/>
        </p:nvSpPr>
        <p:spPr>
          <a:xfrm>
            <a:off x="839700" y="989400"/>
            <a:ext cx="7464600" cy="6261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91425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Lexend"/>
                <a:ea typeface="Lexend"/>
                <a:cs typeface="Lexend"/>
                <a:sym typeface="Lexend"/>
              </a:rPr>
              <a:t>A FastAPI-based server for online serving</a:t>
            </a:r>
            <a:endParaRPr sz="18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163" name="Google Shape;163;p33"/>
          <p:cNvSpPr/>
          <p:nvPr/>
        </p:nvSpPr>
        <p:spPr>
          <a:xfrm>
            <a:off x="824249" y="1772825"/>
            <a:ext cx="1036800" cy="330600"/>
          </a:xfrm>
          <a:prstGeom prst="roundRect">
            <a:avLst>
              <a:gd fmla="val 16667" name="adj"/>
            </a:avLst>
          </a:prstGeom>
          <a:solidFill>
            <a:srgbClr val="F4CCCC"/>
          </a:solidFill>
          <a:ln cap="flat" cmpd="sng" w="19050">
            <a:solidFill>
              <a:srgbClr val="99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Lexend"/>
                <a:ea typeface="Lexend"/>
                <a:cs typeface="Lexend"/>
                <a:sym typeface="Lexend"/>
              </a:rPr>
              <a:t>Server</a:t>
            </a:r>
            <a:endParaRPr sz="18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164" name="Google Shape;164;p33"/>
          <p:cNvSpPr/>
          <p:nvPr/>
        </p:nvSpPr>
        <p:spPr>
          <a:xfrm>
            <a:off x="824249" y="2647950"/>
            <a:ext cx="1036800" cy="330600"/>
          </a:xfrm>
          <a:prstGeom prst="roundRect">
            <a:avLst>
              <a:gd fmla="val 16667" name="adj"/>
            </a:avLst>
          </a:prstGeom>
          <a:solidFill>
            <a:srgbClr val="CFE2F3"/>
          </a:solidFill>
          <a:ln cap="flat" cmpd="sng" w="19050">
            <a:solidFill>
              <a:srgbClr val="3C78D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Lexend"/>
                <a:ea typeface="Lexend"/>
                <a:cs typeface="Lexend"/>
                <a:sym typeface="Lexend"/>
              </a:rPr>
              <a:t>Client</a:t>
            </a:r>
            <a:endParaRPr sz="18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165" name="Google Shape;165;p3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34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0"/>
              <a:t>vLLM V1</a:t>
            </a:r>
            <a:endParaRPr sz="7000"/>
          </a:p>
        </p:txBody>
      </p:sp>
      <p:sp>
        <p:nvSpPr>
          <p:cNvPr id="171" name="Google Shape;171;p34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Woosuk Kwon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35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What is vLLM V1?</a:t>
            </a:r>
            <a:endParaRPr/>
          </a:p>
        </p:txBody>
      </p:sp>
      <p:sp>
        <p:nvSpPr>
          <p:cNvPr id="177" name="Google Shape;177;p35"/>
          <p:cNvSpPr txBox="1"/>
          <p:nvPr>
            <p:ph idx="1" type="body"/>
          </p:nvPr>
        </p:nvSpPr>
        <p:spPr>
          <a:xfrm>
            <a:off x="311700" y="923875"/>
            <a:ext cx="8520600" cy="3739500"/>
          </a:xfrm>
          <a:prstGeom prst="rect">
            <a:avLst/>
          </a:prstGeom>
        </p:spPr>
        <p:txBody>
          <a:bodyPr anchorCtr="0" anchor="t" bIns="91425" lIns="0" spcFirstLastPara="1" rIns="0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solidFill>
                  <a:schemeClr val="accent1"/>
                </a:solidFill>
              </a:rPr>
              <a:t>Re-architect</a:t>
            </a:r>
            <a:r>
              <a:rPr lang="en" sz="2800"/>
              <a:t> the </a:t>
            </a:r>
            <a:r>
              <a:rPr lang="en" sz="2800">
                <a:solidFill>
                  <a:srgbClr val="CC0100"/>
                </a:solidFill>
              </a:rPr>
              <a:t>“core”</a:t>
            </a:r>
            <a:r>
              <a:rPr lang="en" sz="2800"/>
              <a:t> of vLLM</a:t>
            </a:r>
            <a:endParaRPr sz="2800"/>
          </a:p>
          <a:p>
            <a:pPr indent="0" lvl="0" marL="0" rtl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en" sz="2800"/>
              <a:t>based on the </a:t>
            </a:r>
            <a:r>
              <a:rPr lang="en" sz="2800">
                <a:solidFill>
                  <a:schemeClr val="accent1"/>
                </a:solidFill>
              </a:rPr>
              <a:t>lessons from V0 </a:t>
            </a:r>
            <a:r>
              <a:rPr lang="en" sz="2800"/>
              <a:t>(current version)</a:t>
            </a:r>
            <a:endParaRPr sz="2800"/>
          </a:p>
        </p:txBody>
      </p:sp>
      <p:sp>
        <p:nvSpPr>
          <p:cNvPr id="178" name="Google Shape;178;p3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79" name="Google Shape;179;p35"/>
          <p:cNvSpPr/>
          <p:nvPr/>
        </p:nvSpPr>
        <p:spPr>
          <a:xfrm>
            <a:off x="814900" y="3093500"/>
            <a:ext cx="3480600" cy="16797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Font typeface="Lexend"/>
              <a:buChar char="●"/>
            </a:pPr>
            <a:r>
              <a:rPr b="1" lang="en" sz="1800">
                <a:latin typeface="Lexend"/>
                <a:ea typeface="Lexend"/>
                <a:cs typeface="Lexend"/>
                <a:sym typeface="Lexend"/>
              </a:rPr>
              <a:t>User-level APIs</a:t>
            </a:r>
            <a:endParaRPr b="1" sz="1800">
              <a:latin typeface="Lexend"/>
              <a:ea typeface="Lexend"/>
              <a:cs typeface="Lexend"/>
              <a:sym typeface="Lexend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Font typeface="Lexend"/>
              <a:buChar char="●"/>
            </a:pPr>
            <a:r>
              <a:rPr b="1" lang="en" sz="1800">
                <a:latin typeface="Lexend"/>
                <a:ea typeface="Lexend"/>
                <a:cs typeface="Lexend"/>
                <a:sym typeface="Lexend"/>
              </a:rPr>
              <a:t>Models</a:t>
            </a:r>
            <a:endParaRPr b="1" sz="1800">
              <a:latin typeface="Lexend"/>
              <a:ea typeface="Lexend"/>
              <a:cs typeface="Lexend"/>
              <a:sym typeface="Lexend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Font typeface="Lexend"/>
              <a:buChar char="●"/>
            </a:pPr>
            <a:r>
              <a:rPr lang="en" sz="1800">
                <a:latin typeface="Lexend"/>
                <a:ea typeface="Lexend"/>
                <a:cs typeface="Lexend"/>
                <a:sym typeface="Lexend"/>
              </a:rPr>
              <a:t>GPU Kernels</a:t>
            </a:r>
            <a:endParaRPr sz="1800">
              <a:latin typeface="Lexend"/>
              <a:ea typeface="Lexend"/>
              <a:cs typeface="Lexend"/>
              <a:sym typeface="Lexend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Font typeface="Lexend"/>
              <a:buChar char="●"/>
            </a:pPr>
            <a:r>
              <a:rPr lang="en" sz="1800">
                <a:latin typeface="Lexend"/>
                <a:ea typeface="Lexend"/>
                <a:cs typeface="Lexend"/>
                <a:sym typeface="Lexend"/>
              </a:rPr>
              <a:t>Utility functions</a:t>
            </a:r>
            <a:endParaRPr sz="1800">
              <a:latin typeface="Lexend"/>
              <a:ea typeface="Lexend"/>
              <a:cs typeface="Lexend"/>
              <a:sym typeface="Lexend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Font typeface="Lexend"/>
              <a:buChar char="●"/>
            </a:pPr>
            <a:r>
              <a:rPr lang="en" sz="1800">
                <a:latin typeface="Lexend"/>
                <a:ea typeface="Lexend"/>
                <a:cs typeface="Lexend"/>
                <a:sym typeface="Lexend"/>
              </a:rPr>
              <a:t>...</a:t>
            </a:r>
            <a:endParaRPr sz="18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180" name="Google Shape;180;p35"/>
          <p:cNvSpPr/>
          <p:nvPr/>
        </p:nvSpPr>
        <p:spPr>
          <a:xfrm>
            <a:off x="4848500" y="3093500"/>
            <a:ext cx="3480600" cy="16797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Font typeface="Lexend"/>
              <a:buChar char="●"/>
            </a:pPr>
            <a:r>
              <a:rPr lang="en" sz="1800">
                <a:latin typeface="Lexend"/>
                <a:ea typeface="Lexend"/>
                <a:cs typeface="Lexend"/>
                <a:sym typeface="Lexend"/>
              </a:rPr>
              <a:t>Scheduler</a:t>
            </a:r>
            <a:endParaRPr sz="1800">
              <a:latin typeface="Lexend"/>
              <a:ea typeface="Lexend"/>
              <a:cs typeface="Lexend"/>
              <a:sym typeface="Lexend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Font typeface="Lexend"/>
              <a:buChar char="●"/>
            </a:pPr>
            <a:r>
              <a:rPr lang="en" sz="1800">
                <a:latin typeface="Lexend"/>
                <a:ea typeface="Lexend"/>
                <a:cs typeface="Lexend"/>
                <a:sym typeface="Lexend"/>
              </a:rPr>
              <a:t>Memory Manager</a:t>
            </a:r>
            <a:endParaRPr sz="1800">
              <a:latin typeface="Lexend"/>
              <a:ea typeface="Lexend"/>
              <a:cs typeface="Lexend"/>
              <a:sym typeface="Lexend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Font typeface="Lexend"/>
              <a:buChar char="●"/>
            </a:pPr>
            <a:r>
              <a:rPr lang="en" sz="1800">
                <a:latin typeface="Lexend"/>
                <a:ea typeface="Lexend"/>
                <a:cs typeface="Lexend"/>
                <a:sym typeface="Lexend"/>
              </a:rPr>
              <a:t>Model Runner</a:t>
            </a:r>
            <a:endParaRPr sz="1800">
              <a:latin typeface="Lexend"/>
              <a:ea typeface="Lexend"/>
              <a:cs typeface="Lexend"/>
              <a:sym typeface="Lexend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Font typeface="Lexend"/>
              <a:buChar char="●"/>
            </a:pPr>
            <a:r>
              <a:rPr lang="en" sz="1800">
                <a:latin typeface="Lexend"/>
                <a:ea typeface="Lexend"/>
                <a:cs typeface="Lexend"/>
                <a:sym typeface="Lexend"/>
              </a:rPr>
              <a:t>API Server</a:t>
            </a:r>
            <a:endParaRPr sz="1800">
              <a:latin typeface="Lexend"/>
              <a:ea typeface="Lexend"/>
              <a:cs typeface="Lexend"/>
              <a:sym typeface="Lexend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Font typeface="Lexend"/>
              <a:buChar char="●"/>
            </a:pPr>
            <a:r>
              <a:rPr lang="en" sz="1800">
                <a:latin typeface="Lexend"/>
                <a:ea typeface="Lexend"/>
                <a:cs typeface="Lexend"/>
                <a:sym typeface="Lexend"/>
              </a:rPr>
              <a:t>...</a:t>
            </a:r>
            <a:endParaRPr sz="18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181" name="Google Shape;181;p35"/>
          <p:cNvSpPr/>
          <p:nvPr/>
        </p:nvSpPr>
        <p:spPr>
          <a:xfrm>
            <a:off x="1560550" y="2596825"/>
            <a:ext cx="1989300" cy="393600"/>
          </a:xfrm>
          <a:prstGeom prst="roundRect">
            <a:avLst>
              <a:gd fmla="val 16667" name="adj"/>
            </a:avLst>
          </a:prstGeom>
          <a:solidFill>
            <a:srgbClr val="FFF2CC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Lexend"/>
                <a:ea typeface="Lexend"/>
                <a:cs typeface="Lexend"/>
                <a:sym typeface="Lexend"/>
              </a:rPr>
              <a:t>Unchanged</a:t>
            </a:r>
            <a:endParaRPr sz="1800"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182" name="Google Shape;182;p35"/>
          <p:cNvSpPr/>
          <p:nvPr/>
        </p:nvSpPr>
        <p:spPr>
          <a:xfrm>
            <a:off x="5594150" y="2596825"/>
            <a:ext cx="1989300" cy="393600"/>
          </a:xfrm>
          <a:prstGeom prst="roundRect">
            <a:avLst>
              <a:gd fmla="val 16667" name="adj"/>
            </a:avLst>
          </a:prstGeom>
          <a:solidFill>
            <a:srgbClr val="D9EAD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Lexend"/>
                <a:ea typeface="Lexend"/>
                <a:cs typeface="Lexend"/>
                <a:sym typeface="Lexend"/>
              </a:rPr>
              <a:t>C</a:t>
            </a:r>
            <a:r>
              <a:rPr lang="en" sz="1800">
                <a:latin typeface="Lexend"/>
                <a:ea typeface="Lexend"/>
                <a:cs typeface="Lexend"/>
                <a:sym typeface="Lexend"/>
              </a:rPr>
              <a:t>hanged</a:t>
            </a:r>
            <a:endParaRPr sz="1800">
              <a:latin typeface="Lexend"/>
              <a:ea typeface="Lexend"/>
              <a:cs typeface="Lexend"/>
              <a:sym typeface="Lexend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36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Why vLLM V1?</a:t>
            </a:r>
            <a:endParaRPr/>
          </a:p>
        </p:txBody>
      </p:sp>
      <p:sp>
        <p:nvSpPr>
          <p:cNvPr id="188" name="Google Shape;188;p36"/>
          <p:cNvSpPr txBox="1"/>
          <p:nvPr>
            <p:ph idx="1" type="body"/>
          </p:nvPr>
        </p:nvSpPr>
        <p:spPr>
          <a:xfrm>
            <a:off x="311700" y="923875"/>
            <a:ext cx="8520600" cy="3739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SzPts val="2200"/>
              <a:buChar char="●"/>
            </a:pPr>
            <a:r>
              <a:rPr lang="en" sz="2200"/>
              <a:t>Main g</a:t>
            </a:r>
            <a:r>
              <a:rPr lang="en" sz="2200"/>
              <a:t>oals:</a:t>
            </a:r>
            <a:endParaRPr sz="2200"/>
          </a:p>
          <a:p>
            <a:pPr indent="-342900" lvl="1" marL="9144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" sz="1800"/>
              <a:t>S</a:t>
            </a:r>
            <a:r>
              <a:rPr lang="en" sz="1800"/>
              <a:t>imple &amp; </a:t>
            </a:r>
            <a:r>
              <a:rPr lang="en" sz="1800">
                <a:solidFill>
                  <a:schemeClr val="accent1"/>
                </a:solidFill>
              </a:rPr>
              <a:t>easy-to-hack </a:t>
            </a:r>
            <a:r>
              <a:rPr lang="en" sz="1800"/>
              <a:t>codebase</a:t>
            </a:r>
            <a:endParaRPr sz="1800"/>
          </a:p>
          <a:p>
            <a:pPr indent="-342900" lvl="1" marL="9144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" sz="1800"/>
              <a:t>High performance with </a:t>
            </a:r>
            <a:r>
              <a:rPr lang="en" sz="1800">
                <a:solidFill>
                  <a:schemeClr val="accent1"/>
                </a:solidFill>
              </a:rPr>
              <a:t>near-zero CPU overheads</a:t>
            </a:r>
            <a:endParaRPr sz="1800">
              <a:solidFill>
                <a:schemeClr val="accent1"/>
              </a:solidFill>
            </a:endParaRPr>
          </a:p>
          <a:p>
            <a:pPr indent="-342900" lvl="1" marL="9144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" sz="1800">
                <a:solidFill>
                  <a:schemeClr val="accent1"/>
                </a:solidFill>
              </a:rPr>
              <a:t>Combining</a:t>
            </a:r>
            <a:r>
              <a:rPr lang="en" sz="1800">
                <a:solidFill>
                  <a:schemeClr val="accent1"/>
                </a:solidFill>
              </a:rPr>
              <a:t> all key optimizations</a:t>
            </a:r>
            <a:r>
              <a:rPr lang="en" sz="1800"/>
              <a:t> &amp; enabling them by default</a:t>
            </a:r>
            <a:endParaRPr sz="1800"/>
          </a:p>
        </p:txBody>
      </p:sp>
      <p:sp>
        <p:nvSpPr>
          <p:cNvPr id="189" name="Google Shape;189;p3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