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94" r:id="rId5"/>
    <p:sldMasterId id="2147483695" r:id="rId6"/>
    <p:sldMasterId id="2147483696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  <p:sldId id="306" r:id="rId59"/>
    <p:sldId id="307" r:id="rId60"/>
    <p:sldId id="308" r:id="rId61"/>
    <p:sldId id="309" r:id="rId62"/>
    <p:sldId id="310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0" r:id="rId73"/>
    <p:sldId id="321" r:id="rId74"/>
    <p:sldId id="322" r:id="rId75"/>
    <p:sldId id="323" r:id="rId76"/>
    <p:sldId id="324" r:id="rId77"/>
    <p:sldId id="325" r:id="rId78"/>
    <p:sldId id="326" r:id="rId79"/>
    <p:sldId id="327" r:id="rId80"/>
    <p:sldId id="328" r:id="rId81"/>
    <p:sldId id="329" r:id="rId82"/>
    <p:sldId id="330" r:id="rId83"/>
    <p:sldId id="331" r:id="rId84"/>
    <p:sldId id="332" r:id="rId85"/>
    <p:sldId id="333" r:id="rId86"/>
    <p:sldId id="334" r:id="rId87"/>
    <p:sldId id="335" r:id="rId88"/>
    <p:sldId id="336" r:id="rId8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CCBC293-042B-4A67-96B6-F2DB4EC2D0F2}">
  <a:tblStyle styleId="{CCCBC293-042B-4A67-96B6-F2DB4EC2D0F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2.xml"/><Relationship Id="rId84" Type="http://schemas.openxmlformats.org/officeDocument/2006/relationships/slide" Target="slides/slide76.xml"/><Relationship Id="rId83" Type="http://schemas.openxmlformats.org/officeDocument/2006/relationships/slide" Target="slides/slide75.xml"/><Relationship Id="rId42" Type="http://schemas.openxmlformats.org/officeDocument/2006/relationships/slide" Target="slides/slide34.xml"/><Relationship Id="rId86" Type="http://schemas.openxmlformats.org/officeDocument/2006/relationships/slide" Target="slides/slide78.xml"/><Relationship Id="rId41" Type="http://schemas.openxmlformats.org/officeDocument/2006/relationships/slide" Target="slides/slide33.xml"/><Relationship Id="rId85" Type="http://schemas.openxmlformats.org/officeDocument/2006/relationships/slide" Target="slides/slide77.xml"/><Relationship Id="rId44" Type="http://schemas.openxmlformats.org/officeDocument/2006/relationships/slide" Target="slides/slide36.xml"/><Relationship Id="rId88" Type="http://schemas.openxmlformats.org/officeDocument/2006/relationships/slide" Target="slides/slide80.xml"/><Relationship Id="rId43" Type="http://schemas.openxmlformats.org/officeDocument/2006/relationships/slide" Target="slides/slide35.xml"/><Relationship Id="rId87" Type="http://schemas.openxmlformats.org/officeDocument/2006/relationships/slide" Target="slides/slide7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89" Type="http://schemas.openxmlformats.org/officeDocument/2006/relationships/slide" Target="slides/slide81.xml"/><Relationship Id="rId80" Type="http://schemas.openxmlformats.org/officeDocument/2006/relationships/slide" Target="slides/slide72.xml"/><Relationship Id="rId82" Type="http://schemas.openxmlformats.org/officeDocument/2006/relationships/slide" Target="slides/slide74.xml"/><Relationship Id="rId81" Type="http://schemas.openxmlformats.org/officeDocument/2006/relationships/slide" Target="slides/slide73.xml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9" Type="http://schemas.openxmlformats.org/officeDocument/2006/relationships/slide" Target="slides/slide41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73" Type="http://schemas.openxmlformats.org/officeDocument/2006/relationships/slide" Target="slides/slide65.xml"/><Relationship Id="rId72" Type="http://schemas.openxmlformats.org/officeDocument/2006/relationships/slide" Target="slides/slide64.xml"/><Relationship Id="rId31" Type="http://schemas.openxmlformats.org/officeDocument/2006/relationships/slide" Target="slides/slide23.xml"/><Relationship Id="rId75" Type="http://schemas.openxmlformats.org/officeDocument/2006/relationships/slide" Target="slides/slide67.xml"/><Relationship Id="rId30" Type="http://schemas.openxmlformats.org/officeDocument/2006/relationships/slide" Target="slides/slide22.xml"/><Relationship Id="rId74" Type="http://schemas.openxmlformats.org/officeDocument/2006/relationships/slide" Target="slides/slide66.xml"/><Relationship Id="rId33" Type="http://schemas.openxmlformats.org/officeDocument/2006/relationships/slide" Target="slides/slide25.xml"/><Relationship Id="rId77" Type="http://schemas.openxmlformats.org/officeDocument/2006/relationships/slide" Target="slides/slide69.xml"/><Relationship Id="rId32" Type="http://schemas.openxmlformats.org/officeDocument/2006/relationships/slide" Target="slides/slide24.xml"/><Relationship Id="rId76" Type="http://schemas.openxmlformats.org/officeDocument/2006/relationships/slide" Target="slides/slide68.xml"/><Relationship Id="rId35" Type="http://schemas.openxmlformats.org/officeDocument/2006/relationships/slide" Target="slides/slide27.xml"/><Relationship Id="rId79" Type="http://schemas.openxmlformats.org/officeDocument/2006/relationships/slide" Target="slides/slide71.xml"/><Relationship Id="rId34" Type="http://schemas.openxmlformats.org/officeDocument/2006/relationships/slide" Target="slides/slide26.xml"/><Relationship Id="rId78" Type="http://schemas.openxmlformats.org/officeDocument/2006/relationships/slide" Target="slides/slide70.xml"/><Relationship Id="rId71" Type="http://schemas.openxmlformats.org/officeDocument/2006/relationships/slide" Target="slides/slide63.xml"/><Relationship Id="rId70" Type="http://schemas.openxmlformats.org/officeDocument/2006/relationships/slide" Target="slides/slide62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62" Type="http://schemas.openxmlformats.org/officeDocument/2006/relationships/slide" Target="slides/slide54.xml"/><Relationship Id="rId61" Type="http://schemas.openxmlformats.org/officeDocument/2006/relationships/slide" Target="slides/slide53.xml"/><Relationship Id="rId20" Type="http://schemas.openxmlformats.org/officeDocument/2006/relationships/slide" Target="slides/slide12.xml"/><Relationship Id="rId64" Type="http://schemas.openxmlformats.org/officeDocument/2006/relationships/slide" Target="slides/slide56.xml"/><Relationship Id="rId63" Type="http://schemas.openxmlformats.org/officeDocument/2006/relationships/slide" Target="slides/slide55.xml"/><Relationship Id="rId22" Type="http://schemas.openxmlformats.org/officeDocument/2006/relationships/slide" Target="slides/slide14.xml"/><Relationship Id="rId66" Type="http://schemas.openxmlformats.org/officeDocument/2006/relationships/slide" Target="slides/slide58.xml"/><Relationship Id="rId21" Type="http://schemas.openxmlformats.org/officeDocument/2006/relationships/slide" Target="slides/slide13.xml"/><Relationship Id="rId65" Type="http://schemas.openxmlformats.org/officeDocument/2006/relationships/slide" Target="slides/slide57.xml"/><Relationship Id="rId24" Type="http://schemas.openxmlformats.org/officeDocument/2006/relationships/slide" Target="slides/slide16.xml"/><Relationship Id="rId68" Type="http://schemas.openxmlformats.org/officeDocument/2006/relationships/slide" Target="slides/slide60.xml"/><Relationship Id="rId23" Type="http://schemas.openxmlformats.org/officeDocument/2006/relationships/slide" Target="slides/slide15.xml"/><Relationship Id="rId67" Type="http://schemas.openxmlformats.org/officeDocument/2006/relationships/slide" Target="slides/slide59.xml"/><Relationship Id="rId60" Type="http://schemas.openxmlformats.org/officeDocument/2006/relationships/slide" Target="slides/slide52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69" Type="http://schemas.openxmlformats.org/officeDocument/2006/relationships/slide" Target="slides/slide6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9" Type="http://schemas.openxmlformats.org/officeDocument/2006/relationships/slide" Target="slides/slide21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11" Type="http://schemas.openxmlformats.org/officeDocument/2006/relationships/slide" Target="slides/slide3.xml"/><Relationship Id="rId55" Type="http://schemas.openxmlformats.org/officeDocument/2006/relationships/slide" Target="slides/slide47.xml"/><Relationship Id="rId10" Type="http://schemas.openxmlformats.org/officeDocument/2006/relationships/slide" Target="slides/slide2.xml"/><Relationship Id="rId54" Type="http://schemas.openxmlformats.org/officeDocument/2006/relationships/slide" Target="slides/slide46.xml"/><Relationship Id="rId13" Type="http://schemas.openxmlformats.org/officeDocument/2006/relationships/slide" Target="slides/slide5.xml"/><Relationship Id="rId57" Type="http://schemas.openxmlformats.org/officeDocument/2006/relationships/slide" Target="slides/slide49.xml"/><Relationship Id="rId12" Type="http://schemas.openxmlformats.org/officeDocument/2006/relationships/slide" Target="slides/slide4.xml"/><Relationship Id="rId56" Type="http://schemas.openxmlformats.org/officeDocument/2006/relationships/slide" Target="slides/slide48.xml"/><Relationship Id="rId15" Type="http://schemas.openxmlformats.org/officeDocument/2006/relationships/slide" Target="slides/slide7.xml"/><Relationship Id="rId59" Type="http://schemas.openxmlformats.org/officeDocument/2006/relationships/slide" Target="slides/slide51.xml"/><Relationship Id="rId14" Type="http://schemas.openxmlformats.org/officeDocument/2006/relationships/slide" Target="slides/slide6.xml"/><Relationship Id="rId58" Type="http://schemas.openxmlformats.org/officeDocument/2006/relationships/slide" Target="slides/slide5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650ce3df4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2650ce3df4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650ce3df47_0_5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2650ce3df47_0_5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2650ce3df47_0_5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2650ce3df47_0_5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2650ce3df47_0_5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2650ce3df47_0_5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c846bb207d_6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2c846bb207d_6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2650ce3df47_0_5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2650ce3df47_0_5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2650ce3df47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2650ce3df47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265286f78b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265286f78b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2b46085d608_2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2b46085d608_2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2b46085d608_2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2b46085d608_2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265286f78bf_0_7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265286f78bf_0_7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2c846bb207d_6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2c846bb207d_6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2c846bb207d_4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2c846bb207d_4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2c801b4358e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2c801b4358e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2c7d3eb87e5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Google Shape;534;g2c7d3eb87e5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2c846bb207d_4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2c846bb207d_4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2c7d3eb87e5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2c7d3eb87e5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2c846bb207d_4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8" name="Google Shape;568;g2c846bb207d_4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2c846bb207d_8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5" name="Google Shape;575;g2c846bb207d_8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2c846bb207d_8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2c846bb207d_8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2c7d3eb87e5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2" name="Google Shape;602;g2c7d3eb87e5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2c7d3eb87e5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9" name="Google Shape;609;g2c7d3eb87e5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66d7f8c434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266d7f8c434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g2c846bb207d_4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8" name="Google Shape;618;g2c846bb207d_4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2c7d3eb87e5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" name="Google Shape;625;g2c7d3eb87e5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2c7d3eb87e5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2c7d3eb87e5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2c8589a382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2c8589a382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2c846bb207d_4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Google Shape;681;g2c846bb207d_4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2c7d3eb87e5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8" name="Google Shape;688;g2c7d3eb87e5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2c7d3eb87e5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3" name="Google Shape;713;g2c7d3eb87e5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g2c846bb207d_4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2" name="Google Shape;752;g2c846bb207d_4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2c846bb207d_8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Google Shape;759;g2c846bb207d_8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g2c846bb207d_4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7" name="Google Shape;767;g2c846bb207d_4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2b46085d608_2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2b46085d608_2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g2c7d3eb87e5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4" name="Google Shape;774;g2c7d3eb87e5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g2b46085d608_2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4" name="Google Shape;794;g2b46085d608_2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g2c846bb207d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1" name="Google Shape;801;g2c846bb207d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6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2c846bb207d_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Google Shape;808;g2c846bb207d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2c846bb207d_4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2c846bb207d_4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g2c846bb207d_4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5" name="Google Shape;825;g2c846bb207d_4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2c846bb207d_4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2c846bb207d_4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2c846bb207d_4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2c846bb207d_4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g2c846bb207d_4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2" name="Google Shape;852;g2c846bb207d_4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g2c846bb207d_4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9" name="Google Shape;859;g2c846bb207d_4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2acd3bc424a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2acd3bc424a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4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g2c846bb207d_8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6" name="Google Shape;866;g2c846bb207d_8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g265286f78bf_0_3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3" name="Google Shape;873;g265286f78bf_0_3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g2c91788b9bf_90_4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0" name="Google Shape;890;g2c91788b9bf_90_4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2c91788b9bf_90_4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2c91788b9bf_90_4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g2c91788b9bf_90_4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2" name="Google Shape;902;g2c91788b9bf_90_4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g2c91788b9bf_90_4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2" name="Google Shape;912;g2c91788b9bf_90_4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g2c91788b9bf_90_4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9" name="Google Shape;919;g2c91788b9bf_90_4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2c91788b9bf_90_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2c91788b9bf_9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g2c91788b9bf_9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5" name="Google Shape;935;g2c91788b9bf_9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g2c91788b9bf_90_4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8" name="Google Shape;948;g2c91788b9bf_90_4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c846bb207d_8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2c846bb207d_8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g2c91788b9bf_90_5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5" name="Google Shape;955;g2c91788b9bf_90_5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g2c91788b9bf_90_5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3" name="Google Shape;963;g2c91788b9bf_90_5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0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g2c91788b9bf_90_5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2" name="Google Shape;972;g2c91788b9bf_90_5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g2c91788b9bf_90_5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0" name="Google Shape;980;g2c91788b9bf_90_5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g2c91788b9bf_90_5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0" name="Google Shape;990;g2c91788b9bf_90_5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g2c91788b9bf_90_5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0" name="Google Shape;1010;g2c91788b9bf_90_5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2c91788b9bf_90_5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2c91788b9bf_90_5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g2c91788b9bf_90_5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7" name="Google Shape;1027;g2c91788b9bf_90_5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3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g2c91788b9bf_90_5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5" name="Google Shape;1035;g2c91788b9bf_90_5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g2c91788b9bf_90_5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2" name="Google Shape;1042;g2c91788b9bf_90_5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2650ce3df47_0_4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2650ce3df47_0_4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4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g2c91788b9bf_90_5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6" name="Google Shape;1056;g2c91788b9bf_90_5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g2c91788b9bf_90_6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1" name="Google Shape;1071;g2c91788b9bf_90_6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9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g2c91788b9bf_90_6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1" name="Google Shape;1081;g2c91788b9bf_90_6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7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g2c91788b9bf_90_6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9" name="Google Shape;1089;g2c91788b9bf_90_6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5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g2c91788b9bf_90_6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7" name="Google Shape;1097;g2c91788b9bf_90_6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6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g2c91788b9bf_90_6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8" name="Google Shape;1108;g2c91788b9bf_90_6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7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g2c91788b9bf_90_6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9" name="Google Shape;1119;g2c91788b9bf_90_6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4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g2c91788b9bf_90_6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6" name="Google Shape;1126;g2c91788b9bf_90_6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2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g2c91788b9bf_90_6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4" name="Google Shape;1134;g2c91788b9bf_90_6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7" name="Shape 1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" name="Google Shape;1138;g2c91788b9bf_90_6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9" name="Google Shape;1139;g2c91788b9bf_90_6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2650ce3df47_0_4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2650ce3df47_0_4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4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g2c91788b9bf_90_6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6" name="Google Shape;1146;g2c91788b9bf_90_6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g2c91788b9bf_90_6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3" name="Google Shape;1153;g2c91788b9bf_90_6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2650ce3df47_0_4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2650ce3df47_0_4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0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0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0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0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0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0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0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63" name="Google Shape;63;p16"/>
          <p:cNvSpPr txBox="1"/>
          <p:nvPr>
            <p:ph idx="1" type="body"/>
          </p:nvPr>
        </p:nvSpPr>
        <p:spPr>
          <a:xfrm>
            <a:off x="311700" y="9238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buNone/>
              <a:defRPr>
                <a:latin typeface="Lexend"/>
                <a:ea typeface="Lexend"/>
                <a:cs typeface="Lexend"/>
                <a:sym typeface="Lexend"/>
              </a:defRPr>
            </a:lvl2pPr>
            <a:lvl3pPr lvl="2" rtl="0">
              <a:buNone/>
              <a:defRPr>
                <a:latin typeface="Lexend"/>
                <a:ea typeface="Lexend"/>
                <a:cs typeface="Lexend"/>
                <a:sym typeface="Lexend"/>
              </a:defRPr>
            </a:lvl3pPr>
            <a:lvl4pPr lvl="3" rtl="0">
              <a:buNone/>
              <a:defRPr>
                <a:latin typeface="Lexend"/>
                <a:ea typeface="Lexend"/>
                <a:cs typeface="Lexend"/>
                <a:sym typeface="Lexend"/>
              </a:defRPr>
            </a:lvl4pPr>
            <a:lvl5pPr lvl="4" rtl="0">
              <a:buNone/>
              <a:defRPr>
                <a:latin typeface="Lexend"/>
                <a:ea typeface="Lexend"/>
                <a:cs typeface="Lexend"/>
                <a:sym typeface="Lexend"/>
              </a:defRPr>
            </a:lvl5pPr>
            <a:lvl6pPr lvl="5" rtl="0">
              <a:buNone/>
              <a:defRPr>
                <a:latin typeface="Lexend"/>
                <a:ea typeface="Lexend"/>
                <a:cs typeface="Lexend"/>
                <a:sym typeface="Lexend"/>
              </a:defRPr>
            </a:lvl6pPr>
            <a:lvl7pPr lvl="6" rtl="0">
              <a:buNone/>
              <a:defRPr>
                <a:latin typeface="Lexend"/>
                <a:ea typeface="Lexend"/>
                <a:cs typeface="Lexend"/>
                <a:sym typeface="Lexend"/>
              </a:defRPr>
            </a:lvl7pPr>
            <a:lvl8pPr lvl="7" rtl="0">
              <a:buNone/>
              <a:defRPr>
                <a:latin typeface="Lexend"/>
                <a:ea typeface="Lexend"/>
                <a:cs typeface="Lexend"/>
                <a:sym typeface="Lexend"/>
              </a:defRPr>
            </a:lvl8pPr>
            <a:lvl9pPr lvl="8" rtl="0">
              <a:buNone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" name="Google Shape;68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3" name="Google Shape;83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/>
          <p:nvPr>
            <p:ph type="title"/>
          </p:nvPr>
        </p:nvSpPr>
        <p:spPr>
          <a:xfrm>
            <a:off x="311700" y="287300"/>
            <a:ext cx="8520600" cy="9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" name="Google Shape;97;p25"/>
          <p:cNvSpPr txBox="1"/>
          <p:nvPr>
            <p:ph idx="1" type="body"/>
          </p:nvPr>
        </p:nvSpPr>
        <p:spPr>
          <a:xfrm>
            <a:off x="311700" y="10940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→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+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᠆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8" name="Google Shape;98;p25"/>
          <p:cNvSpPr txBox="1"/>
          <p:nvPr>
            <p:ph idx="12" type="sldNum"/>
          </p:nvPr>
        </p:nvSpPr>
        <p:spPr>
          <a:xfrm>
            <a:off x="8595308" y="4827467"/>
            <a:ext cx="54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" name="Google Shape;101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 Title Slide">
  <p:cSld name="CUSTOM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2"/>
            <a:ext cx="9144000" cy="514350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8"/>
          <p:cNvSpPr txBox="1"/>
          <p:nvPr>
            <p:ph type="ctrTitle"/>
          </p:nvPr>
        </p:nvSpPr>
        <p:spPr>
          <a:xfrm>
            <a:off x="228600" y="2097460"/>
            <a:ext cx="86868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None/>
              <a:defRPr sz="31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1" name="Google Shape;111;p28"/>
          <p:cNvSpPr txBox="1"/>
          <p:nvPr>
            <p:ph idx="1" type="subTitle"/>
          </p:nvPr>
        </p:nvSpPr>
        <p:spPr>
          <a:xfrm>
            <a:off x="228600" y="1761452"/>
            <a:ext cx="8686800" cy="33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12" name="Google Shape;112;p28"/>
          <p:cNvSpPr/>
          <p:nvPr/>
        </p:nvSpPr>
        <p:spPr>
          <a:xfrm>
            <a:off x="151150" y="4668550"/>
            <a:ext cx="352800" cy="336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pic>
        <p:nvPicPr>
          <p:cNvPr id="113" name="Google Shape;113;p28"/>
          <p:cNvPicPr preferRelativeResize="0"/>
          <p:nvPr/>
        </p:nvPicPr>
        <p:blipFill rotWithShape="1">
          <a:blip r:embed="rId3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 Table of Contents">
  <p:cSld name="CUSTOM_1_2">
    <p:bg>
      <p:bgPr>
        <a:solidFill>
          <a:schemeClr val="dk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9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16" name="Google Shape;116;p29"/>
          <p:cNvSpPr/>
          <p:nvPr/>
        </p:nvSpPr>
        <p:spPr>
          <a:xfrm>
            <a:off x="4576200" y="0"/>
            <a:ext cx="4567800" cy="51435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9"/>
          <p:cNvSpPr txBox="1"/>
          <p:nvPr>
            <p:ph type="title"/>
          </p:nvPr>
        </p:nvSpPr>
        <p:spPr>
          <a:xfrm>
            <a:off x="228600" y="2170625"/>
            <a:ext cx="4343400" cy="92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Inter SemiBold"/>
              <a:buNone/>
              <a:defRPr sz="25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8" name="Google Shape;118;p29"/>
          <p:cNvSpPr txBox="1"/>
          <p:nvPr>
            <p:ph idx="1" type="body"/>
          </p:nvPr>
        </p:nvSpPr>
        <p:spPr>
          <a:xfrm>
            <a:off x="4686300" y="790350"/>
            <a:ext cx="4114800" cy="356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 Medium"/>
              <a:buChar char="●"/>
              <a:defRPr sz="1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330200" lvl="1" marL="9144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 Medium"/>
              <a:buChar char="○"/>
              <a:defRPr sz="1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30200" lvl="2" marL="13716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 Medium"/>
              <a:buChar char="■"/>
              <a:defRPr sz="1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30200" lvl="3" marL="18288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 Medium"/>
              <a:buChar char="●"/>
              <a:defRPr sz="1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30200" lvl="4" marL="22860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 Medium"/>
              <a:buChar char="○"/>
              <a:defRPr sz="1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30200" lvl="5" marL="2743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 Medium"/>
              <a:buChar char="■"/>
              <a:defRPr sz="1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30200" lvl="6" marL="32004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 Medium"/>
              <a:buChar char="●"/>
              <a:defRPr sz="1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30200" lvl="7" marL="36576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 Medium"/>
              <a:buChar char="○"/>
              <a:defRPr sz="1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30200" lvl="8" marL="41148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 Medium"/>
              <a:buChar char="■"/>
              <a:defRPr sz="1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  <p:sp>
        <p:nvSpPr>
          <p:cNvPr id="119" name="Google Shape;119;p29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20" name="Google Shape;120;p29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9"/>
          <p:cNvSpPr txBox="1"/>
          <p:nvPr>
            <p:ph idx="3" type="title"/>
          </p:nvPr>
        </p:nvSpPr>
        <p:spPr>
          <a:xfrm>
            <a:off x="1259950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122" name="Google Shape;122;p29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Divider">
  <p:cSld name="CUSTOM_1_1_2">
    <p:bg>
      <p:bgPr>
        <a:solidFill>
          <a:schemeClr val="dk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0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5" name="Google Shape;125;p30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26" name="Google Shape;126;p30"/>
          <p:cNvSpPr txBox="1"/>
          <p:nvPr>
            <p:ph type="title"/>
          </p:nvPr>
        </p:nvSpPr>
        <p:spPr>
          <a:xfrm>
            <a:off x="228600" y="1982650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Inter SemiBold"/>
              <a:buNone/>
              <a:defRPr sz="25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27" name="Google Shape;127;p30"/>
          <p:cNvSpPr txBox="1"/>
          <p:nvPr>
            <p:ph idx="1" type="subTitle"/>
          </p:nvPr>
        </p:nvSpPr>
        <p:spPr>
          <a:xfrm>
            <a:off x="228600" y="2383775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128" name="Google Shape;128;p30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0"/>
          <p:cNvSpPr txBox="1"/>
          <p:nvPr>
            <p:ph idx="3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130" name="Google Shape;130;p30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3 Title and Body">
  <p:cSld name="CUSTOM_1_1_1_2">
    <p:bg>
      <p:bgPr>
        <a:solidFill>
          <a:schemeClr val="dk1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1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3" name="Google Shape;133;p31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34" name="Google Shape;134;p31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Inter SemiBold"/>
              <a:buNone/>
              <a:defRPr sz="2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35" name="Google Shape;135;p31"/>
          <p:cNvSpPr txBox="1"/>
          <p:nvPr>
            <p:ph idx="1" type="subTitle"/>
          </p:nvPr>
        </p:nvSpPr>
        <p:spPr>
          <a:xfrm>
            <a:off x="228600" y="595500"/>
            <a:ext cx="86868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600"/>
              <a:buFont typeface="Inter"/>
              <a:buNone/>
              <a:defRPr sz="16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36" name="Google Shape;136;p31"/>
          <p:cNvSpPr txBox="1"/>
          <p:nvPr>
            <p:ph idx="3" type="body"/>
          </p:nvPr>
        </p:nvSpPr>
        <p:spPr>
          <a:xfrm>
            <a:off x="228600" y="1094425"/>
            <a:ext cx="86868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137" name="Google Shape;137;p31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1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139" name="Google Shape;139;p31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4 Title and Two Columns">
  <p:cSld name="CUSTOM_1_1_1_1_2">
    <p:bg>
      <p:bgPr>
        <a:solidFill>
          <a:schemeClr val="dk1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2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2" name="Google Shape;142;p32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43" name="Google Shape;143;p32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Inter SemiBold"/>
              <a:buNone/>
              <a:defRPr sz="2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4" name="Google Shape;144;p32"/>
          <p:cNvSpPr txBox="1"/>
          <p:nvPr>
            <p:ph idx="1" type="subTitle"/>
          </p:nvPr>
        </p:nvSpPr>
        <p:spPr>
          <a:xfrm>
            <a:off x="228600" y="595500"/>
            <a:ext cx="86868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600"/>
              <a:buFont typeface="Inter"/>
              <a:buNone/>
              <a:defRPr sz="16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45" name="Google Shape;145;p32"/>
          <p:cNvSpPr txBox="1"/>
          <p:nvPr>
            <p:ph idx="3" type="body"/>
          </p:nvPr>
        </p:nvSpPr>
        <p:spPr>
          <a:xfrm>
            <a:off x="228600" y="1094425"/>
            <a:ext cx="42291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46" name="Google Shape;146;p32"/>
          <p:cNvSpPr txBox="1"/>
          <p:nvPr>
            <p:ph idx="4" type="body"/>
          </p:nvPr>
        </p:nvSpPr>
        <p:spPr>
          <a:xfrm>
            <a:off x="4686300" y="1094425"/>
            <a:ext cx="42291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147" name="Google Shape;147;p32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8" name="Google Shape;148;p32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9" name="Google Shape;149;p32"/>
          <p:cNvSpPr txBox="1"/>
          <p:nvPr>
            <p:ph idx="5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5 Title and One Column">
  <p:cSld name="CUSTOM_1_1_1_1_1_2">
    <p:bg>
      <p:bgPr>
        <a:solidFill>
          <a:schemeClr val="dk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3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52" name="Google Shape;152;p33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53" name="Google Shape;153;p33"/>
          <p:cNvSpPr txBox="1"/>
          <p:nvPr>
            <p:ph type="title"/>
          </p:nvPr>
        </p:nvSpPr>
        <p:spPr>
          <a:xfrm>
            <a:off x="228600" y="228600"/>
            <a:ext cx="42291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Inter SemiBold"/>
              <a:buNone/>
              <a:defRPr sz="2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4" name="Google Shape;154;p33"/>
          <p:cNvSpPr txBox="1"/>
          <p:nvPr>
            <p:ph idx="1" type="subTitle"/>
          </p:nvPr>
        </p:nvSpPr>
        <p:spPr>
          <a:xfrm>
            <a:off x="228600" y="595500"/>
            <a:ext cx="42291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600"/>
              <a:buFont typeface="Inter"/>
              <a:buNone/>
              <a:defRPr sz="16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55" name="Google Shape;155;p33"/>
          <p:cNvSpPr txBox="1"/>
          <p:nvPr>
            <p:ph idx="3" type="body"/>
          </p:nvPr>
        </p:nvSpPr>
        <p:spPr>
          <a:xfrm>
            <a:off x="228600" y="1094425"/>
            <a:ext cx="42291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156" name="Google Shape;156;p33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7" name="Google Shape;157;p33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8" name="Google Shape;158;p33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6 Title and One Column Image">
  <p:cSld name="CUSTOM_1_1_1_1_1_1_2">
    <p:bg>
      <p:bgPr>
        <a:solidFill>
          <a:schemeClr val="dk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4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61" name="Google Shape;161;p34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62" name="Google Shape;162;p34"/>
          <p:cNvSpPr txBox="1"/>
          <p:nvPr>
            <p:ph type="title"/>
          </p:nvPr>
        </p:nvSpPr>
        <p:spPr>
          <a:xfrm>
            <a:off x="228600" y="228600"/>
            <a:ext cx="42291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Inter SemiBold"/>
              <a:buNone/>
              <a:defRPr sz="2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63" name="Google Shape;163;p34"/>
          <p:cNvSpPr txBox="1"/>
          <p:nvPr>
            <p:ph idx="1" type="subTitle"/>
          </p:nvPr>
        </p:nvSpPr>
        <p:spPr>
          <a:xfrm>
            <a:off x="228600" y="595500"/>
            <a:ext cx="42291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600"/>
              <a:buFont typeface="Inter"/>
              <a:buNone/>
              <a:defRPr sz="16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4" name="Google Shape;164;p34"/>
          <p:cNvSpPr txBox="1"/>
          <p:nvPr>
            <p:ph idx="3" type="body"/>
          </p:nvPr>
        </p:nvSpPr>
        <p:spPr>
          <a:xfrm>
            <a:off x="228600" y="1094425"/>
            <a:ext cx="42291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●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○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nter"/>
              <a:buChar char="■"/>
              <a:defRPr sz="16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65" name="Google Shape;165;p34"/>
          <p:cNvSpPr/>
          <p:nvPr>
            <p:ph idx="4" type="pic"/>
          </p:nvPr>
        </p:nvSpPr>
        <p:spPr>
          <a:xfrm>
            <a:off x="4686300" y="457200"/>
            <a:ext cx="4114800" cy="4229100"/>
          </a:xfrm>
          <a:prstGeom prst="rect">
            <a:avLst/>
          </a:prstGeom>
          <a:noFill/>
          <a:ln>
            <a:noFill/>
          </a:ln>
        </p:spPr>
      </p:sp>
      <p:pic>
        <p:nvPicPr>
          <p:cNvPr id="166" name="Google Shape;166;p34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7" name="Google Shape;167;p34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8" name="Google Shape;168;p34"/>
          <p:cNvSpPr txBox="1"/>
          <p:nvPr>
            <p:ph idx="5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7 Title and Full Image">
  <p:cSld name="CUSTOM_1_1_1_1_1_1_1_1">
    <p:bg>
      <p:bgPr>
        <a:solidFill>
          <a:schemeClr val="dk1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5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71" name="Google Shape;171;p35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72" name="Google Shape;172;p35"/>
          <p:cNvSpPr txBox="1"/>
          <p:nvPr>
            <p:ph type="title"/>
          </p:nvPr>
        </p:nvSpPr>
        <p:spPr>
          <a:xfrm>
            <a:off x="228600" y="228600"/>
            <a:ext cx="85725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Inter SemiBold"/>
              <a:buNone/>
              <a:defRPr sz="2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3" name="Google Shape;173;p35"/>
          <p:cNvSpPr txBox="1"/>
          <p:nvPr>
            <p:ph idx="1" type="subTitle"/>
          </p:nvPr>
        </p:nvSpPr>
        <p:spPr>
          <a:xfrm>
            <a:off x="228600" y="595500"/>
            <a:ext cx="85725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600"/>
              <a:buFont typeface="Inter"/>
              <a:buNone/>
              <a:defRPr sz="16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74" name="Google Shape;174;p35"/>
          <p:cNvSpPr/>
          <p:nvPr>
            <p:ph idx="3" type="pic"/>
          </p:nvPr>
        </p:nvSpPr>
        <p:spPr>
          <a:xfrm>
            <a:off x="342900" y="1181100"/>
            <a:ext cx="8458200" cy="3505200"/>
          </a:xfrm>
          <a:prstGeom prst="rect">
            <a:avLst/>
          </a:prstGeom>
          <a:noFill/>
          <a:ln>
            <a:noFill/>
          </a:ln>
        </p:spPr>
      </p:sp>
      <p:pic>
        <p:nvPicPr>
          <p:cNvPr id="175" name="Google Shape;175;p35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6" name="Google Shape;176;p35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7" name="Google Shape;177;p35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8 Table of Contents (Light)">
  <p:cSld name="CUSTOM_1_1_1_1_1_1_1_1_1"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6"/>
          <p:cNvSpPr/>
          <p:nvPr/>
        </p:nvSpPr>
        <p:spPr>
          <a:xfrm>
            <a:off x="4576200" y="0"/>
            <a:ext cx="45678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36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81" name="Google Shape;181;p36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82" name="Google Shape;182;p36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6"/>
          <p:cNvSpPr txBox="1"/>
          <p:nvPr>
            <p:ph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 SemiBold"/>
              <a:buNone/>
              <a:defRPr sz="1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184" name="Google Shape;184;p36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5" name="Google Shape;185;p36"/>
          <p:cNvSpPr txBox="1"/>
          <p:nvPr>
            <p:ph idx="3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86" name="Google Shape;186;p36"/>
          <p:cNvSpPr txBox="1"/>
          <p:nvPr>
            <p:ph idx="4" type="title"/>
          </p:nvPr>
        </p:nvSpPr>
        <p:spPr>
          <a:xfrm>
            <a:off x="228600" y="2170625"/>
            <a:ext cx="4343400" cy="92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Inter SemiBold"/>
              <a:buNone/>
              <a:defRPr sz="25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87" name="Google Shape;187;p36"/>
          <p:cNvSpPr txBox="1"/>
          <p:nvPr>
            <p:ph idx="1" type="body"/>
          </p:nvPr>
        </p:nvSpPr>
        <p:spPr>
          <a:xfrm>
            <a:off x="4686300" y="790350"/>
            <a:ext cx="4114800" cy="356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Medium"/>
              <a:buChar char="●"/>
              <a:defRPr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indent="-330200" lvl="1" marL="9144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Medium"/>
              <a:buChar char="○"/>
              <a:defRPr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indent="-330200" lvl="2" marL="13716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Medium"/>
              <a:buChar char="■"/>
              <a:defRPr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indent="-330200" lvl="3" marL="18288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Medium"/>
              <a:buChar char="●"/>
              <a:defRPr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indent="-330200" lvl="4" marL="22860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Medium"/>
              <a:buChar char="○"/>
              <a:defRPr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indent="-330200" lvl="5" marL="2743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Medium"/>
              <a:buChar char="■"/>
              <a:defRPr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indent="-330200" lvl="6" marL="32004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Medium"/>
              <a:buChar char="●"/>
              <a:defRPr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indent="-330200" lvl="7" marL="36576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Medium"/>
              <a:buChar char="○"/>
              <a:defRPr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indent="-330200" lvl="8" marL="41148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 Medium"/>
              <a:buChar char="■"/>
              <a:defRPr sz="1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9 Divider (Light)">
  <p:cSld name="CUSTOM_1_1_1_1_1_1_1_1_1_1">
    <p:bg>
      <p:bgPr>
        <a:solidFill>
          <a:schemeClr val="lt1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7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90" name="Google Shape;190;p37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91" name="Google Shape;191;p37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37"/>
          <p:cNvSpPr txBox="1"/>
          <p:nvPr>
            <p:ph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 SemiBold"/>
              <a:buNone/>
              <a:defRPr sz="1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193" name="Google Shape;193;p37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4" name="Google Shape;194;p37"/>
          <p:cNvSpPr txBox="1"/>
          <p:nvPr>
            <p:ph idx="3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95" name="Google Shape;195;p37"/>
          <p:cNvSpPr txBox="1"/>
          <p:nvPr>
            <p:ph idx="4" type="title"/>
          </p:nvPr>
        </p:nvSpPr>
        <p:spPr>
          <a:xfrm>
            <a:off x="228600" y="1982650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Inter SemiBold"/>
              <a:buNone/>
              <a:defRPr sz="25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6" name="Google Shape;196;p37"/>
          <p:cNvSpPr txBox="1"/>
          <p:nvPr>
            <p:ph idx="1" type="subTitle"/>
          </p:nvPr>
        </p:nvSpPr>
        <p:spPr>
          <a:xfrm>
            <a:off x="228600" y="2383775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Inter"/>
              <a:buNone/>
              <a:defRPr sz="2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Title and Body (Light)">
  <p:cSld name="CUSTOM_1_1_1_2_1">
    <p:bg>
      <p:bgPr>
        <a:solidFill>
          <a:schemeClr val="lt1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8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199" name="Google Shape;199;p38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00" name="Google Shape;200;p38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nter SemiBold"/>
              <a:buNone/>
              <a:defRPr sz="2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01" name="Google Shape;201;p38"/>
          <p:cNvSpPr txBox="1"/>
          <p:nvPr>
            <p:ph idx="1" type="subTitle"/>
          </p:nvPr>
        </p:nvSpPr>
        <p:spPr>
          <a:xfrm>
            <a:off x="228600" y="595500"/>
            <a:ext cx="86868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Font typeface="Inter"/>
              <a:buNone/>
              <a:defRPr sz="16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2" name="Google Shape;202;p38"/>
          <p:cNvSpPr txBox="1"/>
          <p:nvPr>
            <p:ph idx="3" type="body"/>
          </p:nvPr>
        </p:nvSpPr>
        <p:spPr>
          <a:xfrm>
            <a:off x="228600" y="1094425"/>
            <a:ext cx="86868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03" name="Google Shape;203;p38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8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 SemiBold"/>
              <a:buNone/>
              <a:defRPr sz="1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05" name="Google Shape;205;p38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 Title and Two Columns (Light)">
  <p:cSld name="CUSTOM_1_1_1_2_1_1">
    <p:bg>
      <p:bgPr>
        <a:solidFill>
          <a:schemeClr val="lt1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9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08" name="Google Shape;208;p39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09" name="Google Shape;209;p39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nter SemiBold"/>
              <a:buNone/>
              <a:defRPr sz="2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0" name="Google Shape;210;p39"/>
          <p:cNvSpPr txBox="1"/>
          <p:nvPr>
            <p:ph idx="1" type="subTitle"/>
          </p:nvPr>
        </p:nvSpPr>
        <p:spPr>
          <a:xfrm>
            <a:off x="228600" y="595500"/>
            <a:ext cx="86868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Font typeface="Inter"/>
              <a:buNone/>
              <a:defRPr sz="16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11" name="Google Shape;211;p39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9"/>
          <p:cNvSpPr txBox="1"/>
          <p:nvPr>
            <p:ph idx="3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 SemiBold"/>
              <a:buNone/>
              <a:defRPr sz="1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13" name="Google Shape;213;p39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4" name="Google Shape;214;p39"/>
          <p:cNvSpPr txBox="1"/>
          <p:nvPr>
            <p:ph idx="4" type="body"/>
          </p:nvPr>
        </p:nvSpPr>
        <p:spPr>
          <a:xfrm>
            <a:off x="228600" y="1094425"/>
            <a:ext cx="42291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15" name="Google Shape;215;p39"/>
          <p:cNvSpPr txBox="1"/>
          <p:nvPr>
            <p:ph idx="5" type="body"/>
          </p:nvPr>
        </p:nvSpPr>
        <p:spPr>
          <a:xfrm>
            <a:off x="4686300" y="1094425"/>
            <a:ext cx="42291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 Title and One Column (Light)">
  <p:cSld name="CUSTOM_1_1_1_2_1_1_1">
    <p:bg>
      <p:bgPr>
        <a:solidFill>
          <a:schemeClr val="lt1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0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18" name="Google Shape;218;p40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19" name="Google Shape;219;p40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nter SemiBold"/>
              <a:buNone/>
              <a:defRPr sz="2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0" name="Google Shape;220;p40"/>
          <p:cNvSpPr txBox="1"/>
          <p:nvPr>
            <p:ph idx="1" type="subTitle"/>
          </p:nvPr>
        </p:nvSpPr>
        <p:spPr>
          <a:xfrm>
            <a:off x="228600" y="595500"/>
            <a:ext cx="86868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Font typeface="Inter"/>
              <a:buNone/>
              <a:defRPr sz="16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21" name="Google Shape;221;p40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40"/>
          <p:cNvSpPr txBox="1"/>
          <p:nvPr>
            <p:ph idx="3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 SemiBold"/>
              <a:buNone/>
              <a:defRPr sz="1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23" name="Google Shape;223;p40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4" name="Google Shape;224;p40"/>
          <p:cNvSpPr txBox="1"/>
          <p:nvPr>
            <p:ph idx="4" type="body"/>
          </p:nvPr>
        </p:nvSpPr>
        <p:spPr>
          <a:xfrm>
            <a:off x="228600" y="1094425"/>
            <a:ext cx="42291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 Title and One Column Image (Light)">
  <p:cSld name="CUSTOM_1_1_1_2_1_1_1_1">
    <p:bg>
      <p:bgPr>
        <a:solidFill>
          <a:schemeClr val="lt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1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27" name="Google Shape;227;p41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28" name="Google Shape;228;p41"/>
          <p:cNvSpPr txBox="1"/>
          <p:nvPr>
            <p:ph type="title"/>
          </p:nvPr>
        </p:nvSpPr>
        <p:spPr>
          <a:xfrm>
            <a:off x="228600" y="228600"/>
            <a:ext cx="42291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nter SemiBold"/>
              <a:buNone/>
              <a:defRPr sz="2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41"/>
          <p:cNvSpPr txBox="1"/>
          <p:nvPr>
            <p:ph idx="1" type="subTitle"/>
          </p:nvPr>
        </p:nvSpPr>
        <p:spPr>
          <a:xfrm>
            <a:off x="228600" y="595500"/>
            <a:ext cx="42291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Font typeface="Inter"/>
              <a:buNone/>
              <a:defRPr sz="16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30" name="Google Shape;230;p41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1"/>
          <p:cNvSpPr txBox="1"/>
          <p:nvPr>
            <p:ph idx="3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 SemiBold"/>
              <a:buNone/>
              <a:defRPr sz="1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32" name="Google Shape;232;p41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3" name="Google Shape;233;p41"/>
          <p:cNvSpPr txBox="1"/>
          <p:nvPr>
            <p:ph idx="4" type="body"/>
          </p:nvPr>
        </p:nvSpPr>
        <p:spPr>
          <a:xfrm>
            <a:off x="228600" y="1094425"/>
            <a:ext cx="42291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●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○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Char char="■"/>
              <a:defRPr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34" name="Google Shape;234;p41"/>
          <p:cNvSpPr/>
          <p:nvPr>
            <p:ph idx="5" type="pic"/>
          </p:nvPr>
        </p:nvSpPr>
        <p:spPr>
          <a:xfrm>
            <a:off x="4686300" y="457200"/>
            <a:ext cx="4114800" cy="4229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 Title and Full Image (Light) ">
  <p:cSld name="CUSTOM_1_1_1_2_1_1_1_1_1">
    <p:bg>
      <p:bgPr>
        <a:solidFill>
          <a:schemeClr val="lt1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2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37" name="Google Shape;237;p42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38" name="Google Shape;238;p42"/>
          <p:cNvSpPr txBox="1"/>
          <p:nvPr>
            <p:ph type="title"/>
          </p:nvPr>
        </p:nvSpPr>
        <p:spPr>
          <a:xfrm>
            <a:off x="228600" y="228600"/>
            <a:ext cx="85725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nter SemiBold"/>
              <a:buNone/>
              <a:defRPr sz="2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9" name="Google Shape;239;p42"/>
          <p:cNvSpPr txBox="1"/>
          <p:nvPr>
            <p:ph idx="1" type="subTitle"/>
          </p:nvPr>
        </p:nvSpPr>
        <p:spPr>
          <a:xfrm>
            <a:off x="228600" y="595500"/>
            <a:ext cx="85725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600"/>
              <a:buFont typeface="Inter"/>
              <a:buNone/>
              <a:defRPr sz="16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Inter"/>
              <a:buNone/>
              <a:defRPr sz="20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40" name="Google Shape;240;p42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42"/>
          <p:cNvSpPr txBox="1"/>
          <p:nvPr>
            <p:ph idx="3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Inter SemiBold"/>
              <a:buNone/>
              <a:defRPr sz="1000">
                <a:solidFill>
                  <a:schemeClr val="dk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42" name="Google Shape;242;p42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3" name="Google Shape;243;p42"/>
          <p:cNvSpPr/>
          <p:nvPr>
            <p:ph idx="4" type="pic"/>
          </p:nvPr>
        </p:nvSpPr>
        <p:spPr>
          <a:xfrm>
            <a:off x="342900" y="1181100"/>
            <a:ext cx="8458200" cy="3505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46" name="Google Shape;246;p4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47" name="Google Shape;247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Divider 1">
  <p:cSld name="CUSTOM_1_1_2_1">
    <p:bg>
      <p:bgPr>
        <a:solidFill>
          <a:schemeClr val="dk1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4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50" name="Google Shape;250;p44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51" name="Google Shape;251;p44"/>
          <p:cNvSpPr txBox="1"/>
          <p:nvPr>
            <p:ph type="title"/>
          </p:nvPr>
        </p:nvSpPr>
        <p:spPr>
          <a:xfrm>
            <a:off x="228600" y="1982650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Inter SemiBold"/>
              <a:buNone/>
              <a:defRPr sz="25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2" name="Google Shape;252;p44"/>
          <p:cNvSpPr txBox="1"/>
          <p:nvPr>
            <p:ph idx="1" type="subTitle"/>
          </p:nvPr>
        </p:nvSpPr>
        <p:spPr>
          <a:xfrm>
            <a:off x="228600" y="2383775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53" name="Google Shape;253;p44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Divider 1 1">
  <p:cSld name="CUSTOM_1_1_2_1_1">
    <p:bg>
      <p:bgPr>
        <a:solidFill>
          <a:schemeClr val="dk1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5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56" name="Google Shape;256;p45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57" name="Google Shape;257;p45"/>
          <p:cNvSpPr txBox="1"/>
          <p:nvPr>
            <p:ph type="title"/>
          </p:nvPr>
        </p:nvSpPr>
        <p:spPr>
          <a:xfrm>
            <a:off x="228600" y="1982650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Inter SemiBold"/>
              <a:buNone/>
              <a:defRPr sz="25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58" name="Google Shape;258;p45"/>
          <p:cNvSpPr txBox="1"/>
          <p:nvPr>
            <p:ph idx="1" type="subTitle"/>
          </p:nvPr>
        </p:nvSpPr>
        <p:spPr>
          <a:xfrm>
            <a:off x="228600" y="2383775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59" name="Google Shape;259;p45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45"/>
          <p:cNvSpPr txBox="1"/>
          <p:nvPr>
            <p:ph idx="3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61" name="Google Shape;261;p45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Divider 1 2">
  <p:cSld name="CUSTOM_1_1_2_1_2">
    <p:bg>
      <p:bgPr>
        <a:solidFill>
          <a:schemeClr val="dk1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6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64" name="Google Shape;264;p46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65" name="Google Shape;265;p46"/>
          <p:cNvSpPr txBox="1"/>
          <p:nvPr>
            <p:ph type="title"/>
          </p:nvPr>
        </p:nvSpPr>
        <p:spPr>
          <a:xfrm>
            <a:off x="228600" y="1982650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Inter SemiBold"/>
              <a:buNone/>
              <a:defRPr sz="25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66" name="Google Shape;266;p46"/>
          <p:cNvSpPr txBox="1"/>
          <p:nvPr>
            <p:ph idx="1" type="subTitle"/>
          </p:nvPr>
        </p:nvSpPr>
        <p:spPr>
          <a:xfrm>
            <a:off x="228600" y="2383775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67" name="Google Shape;267;p46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6"/>
          <p:cNvSpPr txBox="1"/>
          <p:nvPr>
            <p:ph idx="3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69" name="Google Shape;269;p46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Divider 1 3">
  <p:cSld name="CUSTOM_1_1_2_1_3">
    <p:bg>
      <p:bgPr>
        <a:solidFill>
          <a:schemeClr val="dk1"/>
        </a:solidFill>
      </p:bgPr>
    </p:bg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7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72" name="Google Shape;272;p47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73" name="Google Shape;273;p47"/>
          <p:cNvSpPr txBox="1"/>
          <p:nvPr>
            <p:ph type="title"/>
          </p:nvPr>
        </p:nvSpPr>
        <p:spPr>
          <a:xfrm>
            <a:off x="228600" y="1982650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Inter SemiBold"/>
              <a:buNone/>
              <a:defRPr sz="25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74" name="Google Shape;274;p47"/>
          <p:cNvSpPr txBox="1"/>
          <p:nvPr>
            <p:ph idx="1" type="subTitle"/>
          </p:nvPr>
        </p:nvSpPr>
        <p:spPr>
          <a:xfrm>
            <a:off x="228600" y="2383775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75" name="Google Shape;275;p47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47"/>
          <p:cNvSpPr txBox="1"/>
          <p:nvPr>
            <p:ph idx="3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Inter SemiBold"/>
              <a:buNone/>
              <a:defRPr sz="1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277" name="Google Shape;277;p47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2 Divider 2">
  <p:cSld name="CUSTOM_1_1_2_2">
    <p:bg>
      <p:bgPr>
        <a:solidFill>
          <a:schemeClr val="dk1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80" name="Google Shape;280;p48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81" name="Google Shape;281;p48"/>
          <p:cNvSpPr txBox="1"/>
          <p:nvPr>
            <p:ph type="title"/>
          </p:nvPr>
        </p:nvSpPr>
        <p:spPr>
          <a:xfrm>
            <a:off x="228600" y="1828800"/>
            <a:ext cx="85854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Inter SemiBold"/>
              <a:buNone/>
              <a:defRPr sz="25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2" name="Google Shape;282;p48"/>
          <p:cNvSpPr txBox="1"/>
          <p:nvPr>
            <p:ph idx="1" type="subTitle"/>
          </p:nvPr>
        </p:nvSpPr>
        <p:spPr>
          <a:xfrm>
            <a:off x="228600" y="2377440"/>
            <a:ext cx="86868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Font typeface="Inter"/>
              <a:buNone/>
              <a:defRPr sz="2000">
                <a:solidFill>
                  <a:srgbClr val="EFEFEF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pic>
        <p:nvPicPr>
          <p:cNvPr id="283" name="Google Shape;283;p48"/>
          <p:cNvPicPr preferRelativeResize="0"/>
          <p:nvPr/>
        </p:nvPicPr>
        <p:blipFill rotWithShape="1">
          <a:blip r:embed="rId2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4" name="Google Shape;284;p48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3 One Column">
  <p:cSld name="CUSTOM_1_1_1_1_1_2_1">
    <p:bg>
      <p:bgPr>
        <a:solidFill>
          <a:schemeClr val="dk1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9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87" name="Google Shape;287;p49"/>
          <p:cNvSpPr txBox="1"/>
          <p:nvPr>
            <p:ph idx="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sp>
        <p:nvSpPr>
          <p:cNvPr id="288" name="Google Shape;288;p49"/>
          <p:cNvSpPr txBox="1"/>
          <p:nvPr>
            <p:ph type="title"/>
          </p:nvPr>
        </p:nvSpPr>
        <p:spPr>
          <a:xfrm>
            <a:off x="228600" y="228600"/>
            <a:ext cx="82296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Inter SemiBold"/>
              <a:buNone/>
              <a:defRPr sz="2000">
                <a:solidFill>
                  <a:srgbClr val="FFFFFF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9" name="Google Shape;289;p49"/>
          <p:cNvSpPr txBox="1"/>
          <p:nvPr>
            <p:ph idx="1" type="body"/>
          </p:nvPr>
        </p:nvSpPr>
        <p:spPr>
          <a:xfrm>
            <a:off x="228600" y="822960"/>
            <a:ext cx="8686800" cy="36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Inter"/>
              <a:buChar char="●"/>
              <a:defRPr sz="18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23850" lvl="1" marL="914400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Inter"/>
              <a:buChar char="○"/>
              <a:defRPr sz="15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17500" lvl="2" marL="13716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Inter"/>
              <a:buChar char="■"/>
              <a:defRPr sz="14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17500" lvl="3" marL="18288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Inter"/>
              <a:buChar char="●"/>
              <a:defRPr sz="14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17500" lvl="4" marL="2286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Inter"/>
              <a:buChar char="○"/>
              <a:defRPr sz="14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17500" lvl="5" marL="27432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Inter"/>
              <a:buChar char="■"/>
              <a:defRPr sz="14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17500" lvl="6" marL="32004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Inter"/>
              <a:buChar char="●"/>
              <a:defRPr sz="14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17500" lvl="7" marL="36576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Inter"/>
              <a:buChar char="○"/>
              <a:defRPr sz="14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17500" lvl="8" marL="41148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rgbClr val="FFFFFF"/>
              </a:buClr>
              <a:buSzPts val="1400"/>
              <a:buFont typeface="Inter"/>
              <a:buChar char="■"/>
              <a:defRPr sz="1400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cxnSp>
        <p:nvCxnSpPr>
          <p:cNvPr id="290" name="Google Shape;290;p49"/>
          <p:cNvCxnSpPr/>
          <p:nvPr/>
        </p:nvCxnSpPr>
        <p:spPr>
          <a:xfrm>
            <a:off x="1204148" y="4760721"/>
            <a:ext cx="0" cy="191400"/>
          </a:xfrm>
          <a:prstGeom prst="straightConnector1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1" name="Google Shape;291;p49"/>
          <p:cNvSpPr txBox="1"/>
          <p:nvPr>
            <p:ph idx="3" type="title"/>
          </p:nvPr>
        </p:nvSpPr>
        <p:spPr>
          <a:xfrm>
            <a:off x="1399525" y="4759950"/>
            <a:ext cx="5462100" cy="191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>
                <a:latin typeface="Inter"/>
                <a:ea typeface="Inter"/>
                <a:cs typeface="Inter"/>
                <a:sym typeface="Int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36.xml"/><Relationship Id="rId24" Type="http://schemas.openxmlformats.org/officeDocument/2006/relationships/theme" Target="../theme/theme2.xml"/><Relationship Id="rId12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46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42.xml"/><Relationship Id="rId6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●"/>
              <a:defRPr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●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●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●"/>
              <a:defRPr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●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●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dk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Inter SemiBold"/>
              <a:buNone/>
              <a:defRPr sz="20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idx="1" type="body"/>
          </p:nvPr>
        </p:nvSpPr>
        <p:spPr>
          <a:xfrm>
            <a:off x="228600" y="1094425"/>
            <a:ext cx="8686800" cy="35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●"/>
              <a:defRPr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○"/>
              <a:defRPr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■"/>
              <a:defRPr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indent="-3302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●"/>
              <a:defRPr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indent="-3302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○"/>
              <a:defRPr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indent="-3302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■"/>
              <a:defRPr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indent="-3302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●"/>
              <a:defRPr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indent="-3302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○"/>
              <a:defRPr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indent="-3302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■"/>
              <a:defRPr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12" type="sldNum"/>
          </p:nvPr>
        </p:nvSpPr>
        <p:spPr>
          <a:xfrm>
            <a:off x="8417384" y="4772057"/>
            <a:ext cx="472800" cy="16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 algn="r">
              <a:buNone/>
              <a:defRPr b="1" sz="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b="0">
              <a:latin typeface="Inter SemiBold"/>
              <a:ea typeface="Inter SemiBold"/>
              <a:cs typeface="Inter SemiBold"/>
              <a:sym typeface="Inter SemiBold"/>
            </a:endParaRPr>
          </a:p>
        </p:txBody>
      </p:sp>
      <p:pic>
        <p:nvPicPr>
          <p:cNvPr id="107" name="Google Shape;107;p27"/>
          <p:cNvPicPr preferRelativeResize="0"/>
          <p:nvPr/>
        </p:nvPicPr>
        <p:blipFill rotWithShape="1">
          <a:blip r:embed="rId1">
            <a:alphaModFix/>
          </a:blip>
          <a:srcRect b="-9908" l="-1621" r="-1631" t="-9908"/>
          <a:stretch/>
        </p:blipFill>
        <p:spPr>
          <a:xfrm>
            <a:off x="342900" y="4780024"/>
            <a:ext cx="704282" cy="15125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  <p:sldLayoutId id="2147483692" r:id="rId22"/>
    <p:sldLayoutId id="2147483693" r:id="rId2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EA4335"/>
          </p15:clr>
        </p15:guide>
        <p15:guide id="2" pos="2880">
          <p15:clr>
            <a:srgbClr val="EA4335"/>
          </p15:clr>
        </p15:guide>
        <p15:guide id="3" pos="144">
          <p15:clr>
            <a:srgbClr val="EA4335"/>
          </p15:clr>
        </p15:guide>
        <p15:guide id="4" pos="5616">
          <p15:clr>
            <a:srgbClr val="EA4335"/>
          </p15:clr>
        </p15:guide>
        <p15:guide id="5" orient="horz" pos="144">
          <p15:clr>
            <a:srgbClr val="EA4335"/>
          </p15:clr>
        </p15:guide>
        <p15:guide id="6" orient="horz" pos="3096">
          <p15:clr>
            <a:srgbClr val="EA4335"/>
          </p15:clr>
        </p15:guide>
        <p15:guide id="7" pos="216">
          <p15:clr>
            <a:srgbClr val="EA4335"/>
          </p15:clr>
        </p15:guide>
        <p15:guide id="8" pos="5544">
          <p15:clr>
            <a:srgbClr val="EA4335"/>
          </p15:clr>
        </p15:guide>
        <p15:guide id="9" orient="horz" pos="216">
          <p15:clr>
            <a:srgbClr val="EA4335"/>
          </p15:clr>
        </p15:guide>
        <p15:guide id="10" orient="horz" pos="3024">
          <p15:clr>
            <a:srgbClr val="EA4335"/>
          </p15:clr>
        </p15:guide>
        <p15:guide id="11" pos="2808">
          <p15:clr>
            <a:srgbClr val="EA4335"/>
          </p15:clr>
        </p15:guide>
        <p15:guide id="12" pos="2952">
          <p15:clr>
            <a:srgbClr val="EA4335"/>
          </p15:clr>
        </p15:guide>
        <p15:guide id="13" orient="horz" pos="2952">
          <p15:clr>
            <a:srgbClr val="EA4335"/>
          </p15:clr>
        </p15:guide>
        <p15:guide id="14" orient="horz" pos="288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22.png"/><Relationship Id="rId5" Type="http://schemas.openxmlformats.org/officeDocument/2006/relationships/hyperlink" Target="https://github.com/vllm-project/vllm" TargetMode="External"/><Relationship Id="rId6" Type="http://schemas.openxmlformats.org/officeDocument/2006/relationships/image" Target="../media/image11.png"/><Relationship Id="rId7" Type="http://schemas.openxmlformats.org/officeDocument/2006/relationships/image" Target="../media/image21.png"/><Relationship Id="rId8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20.png"/><Relationship Id="rId7" Type="http://schemas.openxmlformats.org/officeDocument/2006/relationships/image" Target="../media/image2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4.png"/></Relationships>
</file>

<file path=ppt/slides/_rels/slide15.xml.rels><?xml version="1.0" encoding="UTF-8" standalone="yes"?><Relationships xmlns="http://schemas.openxmlformats.org/package/2006/relationships"><Relationship Id="rId20" Type="http://schemas.openxmlformats.org/officeDocument/2006/relationships/image" Target="../media/image43.png"/><Relationship Id="rId22" Type="http://schemas.openxmlformats.org/officeDocument/2006/relationships/image" Target="../media/image34.png"/><Relationship Id="rId21" Type="http://schemas.openxmlformats.org/officeDocument/2006/relationships/image" Target="../media/image45.png"/><Relationship Id="rId24" Type="http://schemas.openxmlformats.org/officeDocument/2006/relationships/image" Target="../media/image18.png"/><Relationship Id="rId23" Type="http://schemas.openxmlformats.org/officeDocument/2006/relationships/image" Target="../media/image38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9.png"/><Relationship Id="rId4" Type="http://schemas.openxmlformats.org/officeDocument/2006/relationships/image" Target="../media/image36.png"/><Relationship Id="rId9" Type="http://schemas.openxmlformats.org/officeDocument/2006/relationships/image" Target="../media/image24.png"/><Relationship Id="rId26" Type="http://schemas.openxmlformats.org/officeDocument/2006/relationships/image" Target="../media/image37.png"/><Relationship Id="rId25" Type="http://schemas.openxmlformats.org/officeDocument/2006/relationships/image" Target="../media/image50.png"/><Relationship Id="rId28" Type="http://schemas.openxmlformats.org/officeDocument/2006/relationships/image" Target="../media/image41.png"/><Relationship Id="rId27" Type="http://schemas.openxmlformats.org/officeDocument/2006/relationships/image" Target="../media/image51.png"/><Relationship Id="rId5" Type="http://schemas.openxmlformats.org/officeDocument/2006/relationships/image" Target="../media/image23.png"/><Relationship Id="rId6" Type="http://schemas.openxmlformats.org/officeDocument/2006/relationships/image" Target="../media/image7.png"/><Relationship Id="rId29" Type="http://schemas.openxmlformats.org/officeDocument/2006/relationships/image" Target="../media/image40.png"/><Relationship Id="rId7" Type="http://schemas.openxmlformats.org/officeDocument/2006/relationships/image" Target="../media/image25.png"/><Relationship Id="rId8" Type="http://schemas.openxmlformats.org/officeDocument/2006/relationships/image" Target="../media/image28.png"/><Relationship Id="rId11" Type="http://schemas.openxmlformats.org/officeDocument/2006/relationships/image" Target="../media/image54.png"/><Relationship Id="rId10" Type="http://schemas.openxmlformats.org/officeDocument/2006/relationships/image" Target="../media/image29.png"/><Relationship Id="rId13" Type="http://schemas.openxmlformats.org/officeDocument/2006/relationships/image" Target="../media/image33.png"/><Relationship Id="rId12" Type="http://schemas.openxmlformats.org/officeDocument/2006/relationships/image" Target="../media/image26.png"/><Relationship Id="rId15" Type="http://schemas.openxmlformats.org/officeDocument/2006/relationships/image" Target="../media/image42.png"/><Relationship Id="rId14" Type="http://schemas.openxmlformats.org/officeDocument/2006/relationships/image" Target="../media/image32.png"/><Relationship Id="rId17" Type="http://schemas.openxmlformats.org/officeDocument/2006/relationships/image" Target="../media/image39.png"/><Relationship Id="rId16" Type="http://schemas.openxmlformats.org/officeDocument/2006/relationships/image" Target="../media/image44.png"/><Relationship Id="rId19" Type="http://schemas.openxmlformats.org/officeDocument/2006/relationships/image" Target="../media/image16.png"/><Relationship Id="rId18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aka.ms/OpenModels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4.png"/><Relationship Id="rId4" Type="http://schemas.openxmlformats.org/officeDocument/2006/relationships/hyperlink" Target="https://www.youtube.com/watch?v=tfSZqjxsr0M&amp;t=2389s&amp;ab_channel=AMD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6.png"/><Relationship Id="rId4" Type="http://schemas.openxmlformats.org/officeDocument/2006/relationships/image" Target="../media/image48.png"/><Relationship Id="rId5" Type="http://schemas.openxmlformats.org/officeDocument/2006/relationships/image" Target="../media/image5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github.com/xwjiang2010" TargetMode="External"/><Relationship Id="rId4" Type="http://schemas.openxmlformats.org/officeDocument/2006/relationships/image" Target="../media/image60.png"/><Relationship Id="rId5" Type="http://schemas.openxmlformats.org/officeDocument/2006/relationships/hyperlink" Target="https://github.com/vllm-project/vllm/pull/3042" TargetMode="External"/><Relationship Id="rId6" Type="http://schemas.openxmlformats.org/officeDocument/2006/relationships/hyperlink" Target="https://github.com/vllm-project/vllm/blob/main/examples/llava_example.py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github.com/vllm-project/vllm/pull/3471" TargetMode="External"/><Relationship Id="rId4" Type="http://schemas.openxmlformats.org/officeDocument/2006/relationships/hyperlink" Target="https://github.com/vllm-project/vllm/pull/3571" TargetMode="External"/><Relationship Id="rId9" Type="http://schemas.openxmlformats.org/officeDocument/2006/relationships/image" Target="../media/image29.png"/><Relationship Id="rId5" Type="http://schemas.openxmlformats.org/officeDocument/2006/relationships/hyperlink" Target="https://github.com/vllm-project/vllm/pull/3634" TargetMode="External"/><Relationship Id="rId6" Type="http://schemas.openxmlformats.org/officeDocument/2006/relationships/hyperlink" Target="https://github.com/vllm-project/vllm/pull/2378" TargetMode="External"/><Relationship Id="rId7" Type="http://schemas.openxmlformats.org/officeDocument/2006/relationships/hyperlink" Target="https://github.com/HabanaAI/vllm-fork/tree/habana_main" TargetMode="External"/><Relationship Id="rId8" Type="http://schemas.openxmlformats.org/officeDocument/2006/relationships/hyperlink" Target="https://github.com/vllm-project/vllm/issues/3620" TargetMode="External"/><Relationship Id="rId11" Type="http://schemas.openxmlformats.org/officeDocument/2006/relationships/image" Target="../media/image55.png"/><Relationship Id="rId10" Type="http://schemas.openxmlformats.org/officeDocument/2006/relationships/image" Target="../media/image47.png"/><Relationship Id="rId13" Type="http://schemas.openxmlformats.org/officeDocument/2006/relationships/image" Target="../media/image56.png"/><Relationship Id="rId12" Type="http://schemas.openxmlformats.org/officeDocument/2006/relationships/image" Target="../media/image52.png"/><Relationship Id="rId15" Type="http://schemas.openxmlformats.org/officeDocument/2006/relationships/image" Target="../media/image57.png"/><Relationship Id="rId14" Type="http://schemas.openxmlformats.org/officeDocument/2006/relationships/image" Target="../media/image6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github.com/SageMoore" TargetMode="External"/><Relationship Id="rId4" Type="http://schemas.openxmlformats.org/officeDocument/2006/relationships/hyperlink" Target="https://github.com/ElizaWszola" TargetMode="External"/><Relationship Id="rId5" Type="http://schemas.openxmlformats.org/officeDocument/2006/relationships/hyperlink" Target="https://github.com/mgoin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github.com/SageMoore" TargetMode="External"/><Relationship Id="rId4" Type="http://schemas.openxmlformats.org/officeDocument/2006/relationships/hyperlink" Target="https://github.com/ElizaWszola" TargetMode="External"/><Relationship Id="rId5" Type="http://schemas.openxmlformats.org/officeDocument/2006/relationships/hyperlink" Target="https://github.com/mgoin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github.com/SageMoore" TargetMode="External"/><Relationship Id="rId4" Type="http://schemas.openxmlformats.org/officeDocument/2006/relationships/hyperlink" Target="https://github.com/ElizaWszola" TargetMode="External"/><Relationship Id="rId5" Type="http://schemas.openxmlformats.org/officeDocument/2006/relationships/hyperlink" Target="https://github.com/mgoin" TargetMode="External"/><Relationship Id="rId6" Type="http://schemas.openxmlformats.org/officeDocument/2006/relationships/hyperlink" Target="https://github.com/vllm-project/vllm/pull/2762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github.com/felixzhu555" TargetMode="External"/><Relationship Id="rId4" Type="http://schemas.openxmlformats.org/officeDocument/2006/relationships/hyperlink" Target="https://github.com/br3no" TargetMode="External"/><Relationship Id="rId5" Type="http://schemas.openxmlformats.org/officeDocument/2006/relationships/hyperlink" Target="https://github.com/simon-mo" TargetMode="External"/><Relationship Id="rId6" Type="http://schemas.openxmlformats.org/officeDocument/2006/relationships/image" Target="../media/image96.png"/><Relationship Id="rId7" Type="http://schemas.openxmlformats.org/officeDocument/2006/relationships/image" Target="../media/image5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19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2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s://github.com/cadedaniel" TargetMode="External"/><Relationship Id="rId4" Type="http://schemas.openxmlformats.org/officeDocument/2006/relationships/image" Target="../media/image58.png"/><Relationship Id="rId5" Type="http://schemas.openxmlformats.org/officeDocument/2006/relationships/image" Target="../media/image61.png"/><Relationship Id="rId6" Type="http://schemas.openxmlformats.org/officeDocument/2006/relationships/image" Target="../media/image8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7.png"/><Relationship Id="rId4" Type="http://schemas.openxmlformats.org/officeDocument/2006/relationships/hyperlink" Target="https://github.com/hmellor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20" Type="http://schemas.openxmlformats.org/officeDocument/2006/relationships/image" Target="../media/image74.png"/><Relationship Id="rId22" Type="http://schemas.openxmlformats.org/officeDocument/2006/relationships/image" Target="../media/image77.png"/><Relationship Id="rId21" Type="http://schemas.openxmlformats.org/officeDocument/2006/relationships/image" Target="../media/image72.png"/><Relationship Id="rId24" Type="http://schemas.openxmlformats.org/officeDocument/2006/relationships/image" Target="../media/image82.png"/><Relationship Id="rId23" Type="http://schemas.openxmlformats.org/officeDocument/2006/relationships/image" Target="../media/image76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s://github.com/WoosukKwon" TargetMode="External"/><Relationship Id="rId4" Type="http://schemas.openxmlformats.org/officeDocument/2006/relationships/hyperlink" Target="https://github.com/zhuohan123" TargetMode="External"/><Relationship Id="rId9" Type="http://schemas.openxmlformats.org/officeDocument/2006/relationships/hyperlink" Target="https://github.com/youkaichao" TargetMode="External"/><Relationship Id="rId26" Type="http://schemas.openxmlformats.org/officeDocument/2006/relationships/image" Target="../media/image71.png"/><Relationship Id="rId25" Type="http://schemas.openxmlformats.org/officeDocument/2006/relationships/image" Target="../media/image69.png"/><Relationship Id="rId27" Type="http://schemas.openxmlformats.org/officeDocument/2006/relationships/image" Target="../media/image84.png"/><Relationship Id="rId5" Type="http://schemas.openxmlformats.org/officeDocument/2006/relationships/hyperlink" Target="https://github.com/simon-mo" TargetMode="External"/><Relationship Id="rId6" Type="http://schemas.openxmlformats.org/officeDocument/2006/relationships/hyperlink" Target="https://github.com/LiuXiaoxuanPKU" TargetMode="External"/><Relationship Id="rId7" Type="http://schemas.openxmlformats.org/officeDocument/2006/relationships/hyperlink" Target="https://github.com/Yard1" TargetMode="External"/><Relationship Id="rId8" Type="http://schemas.openxmlformats.org/officeDocument/2006/relationships/hyperlink" Target="https://github.com/esmeetu" TargetMode="External"/><Relationship Id="rId11" Type="http://schemas.openxmlformats.org/officeDocument/2006/relationships/hyperlink" Target="https://github.com/njhill" TargetMode="External"/><Relationship Id="rId10" Type="http://schemas.openxmlformats.org/officeDocument/2006/relationships/hyperlink" Target="https://github.com/pcmoritz" TargetMode="External"/><Relationship Id="rId13" Type="http://schemas.openxmlformats.org/officeDocument/2006/relationships/hyperlink" Target="https://github.com/cadedaniel" TargetMode="External"/><Relationship Id="rId12" Type="http://schemas.openxmlformats.org/officeDocument/2006/relationships/hyperlink" Target="https://github.com/ywang96" TargetMode="External"/><Relationship Id="rId15" Type="http://schemas.openxmlformats.org/officeDocument/2006/relationships/hyperlink" Target="https://github.com/robertgshaw2-neuralmagic" TargetMode="External"/><Relationship Id="rId14" Type="http://schemas.openxmlformats.org/officeDocument/2006/relationships/hyperlink" Target="https://github.com/robertgshaw2-neuralmagic" TargetMode="External"/><Relationship Id="rId17" Type="http://schemas.openxmlformats.org/officeDocument/2006/relationships/image" Target="../media/image68.png"/><Relationship Id="rId16" Type="http://schemas.openxmlformats.org/officeDocument/2006/relationships/image" Target="../media/image62.png"/><Relationship Id="rId19" Type="http://schemas.openxmlformats.org/officeDocument/2006/relationships/image" Target="../media/image65.png"/><Relationship Id="rId18" Type="http://schemas.openxmlformats.org/officeDocument/2006/relationships/image" Target="../media/image75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80.png"/><Relationship Id="rId4" Type="http://schemas.openxmlformats.org/officeDocument/2006/relationships/image" Target="../media/image73.png"/><Relationship Id="rId5" Type="http://schemas.openxmlformats.org/officeDocument/2006/relationships/image" Target="../media/image79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03.png"/><Relationship Id="rId4" Type="http://schemas.openxmlformats.org/officeDocument/2006/relationships/image" Target="../media/image111.png"/><Relationship Id="rId5" Type="http://schemas.openxmlformats.org/officeDocument/2006/relationships/hyperlink" Target="https://arxiv.org/abs/2403.02310" TargetMode="Externa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01.png"/><Relationship Id="rId4" Type="http://schemas.openxmlformats.org/officeDocument/2006/relationships/image" Target="../media/image78.png"/><Relationship Id="rId5" Type="http://schemas.openxmlformats.org/officeDocument/2006/relationships/image" Target="../media/image86.png"/><Relationship Id="rId6" Type="http://schemas.openxmlformats.org/officeDocument/2006/relationships/image" Target="../media/image81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12.png"/><Relationship Id="rId5" Type="http://schemas.openxmlformats.org/officeDocument/2006/relationships/image" Target="../media/image8.png"/><Relationship Id="rId6" Type="http://schemas.openxmlformats.org/officeDocument/2006/relationships/image" Target="../media/image14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hyperlink" Target="mailto:vllm-questions@lists.berkeley.edu" TargetMode="Externa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89.png"/><Relationship Id="rId4" Type="http://schemas.openxmlformats.org/officeDocument/2006/relationships/image" Target="../media/image97.png"/><Relationship Id="rId9" Type="http://schemas.openxmlformats.org/officeDocument/2006/relationships/hyperlink" Target="https://arxiv.org/abs/2309.06180" TargetMode="External"/><Relationship Id="rId5" Type="http://schemas.openxmlformats.org/officeDocument/2006/relationships/image" Target="../media/image85.png"/><Relationship Id="rId6" Type="http://schemas.openxmlformats.org/officeDocument/2006/relationships/image" Target="../media/image87.png"/><Relationship Id="rId7" Type="http://schemas.openxmlformats.org/officeDocument/2006/relationships/hyperlink" Target="https://github.com/vllm-project/vllm" TargetMode="External"/><Relationship Id="rId8" Type="http://schemas.openxmlformats.org/officeDocument/2006/relationships/hyperlink" Target="https://vllm.ai" TargetMode="External"/><Relationship Id="rId11" Type="http://schemas.openxmlformats.org/officeDocument/2006/relationships/hyperlink" Target="https://discord.gg/jz7wjKhh6g" TargetMode="External"/><Relationship Id="rId10" Type="http://schemas.openxmlformats.org/officeDocument/2006/relationships/image" Target="../media/image92.png"/><Relationship Id="rId12" Type="http://schemas.openxmlformats.org/officeDocument/2006/relationships/image" Target="../media/image90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88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95.png"/><Relationship Id="rId4" Type="http://schemas.openxmlformats.org/officeDocument/2006/relationships/image" Target="../media/image112.png"/><Relationship Id="rId5" Type="http://schemas.openxmlformats.org/officeDocument/2006/relationships/image" Target="../media/image122.png"/><Relationship Id="rId6" Type="http://schemas.openxmlformats.org/officeDocument/2006/relationships/image" Target="../media/image93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25.png"/><Relationship Id="rId4" Type="http://schemas.openxmlformats.org/officeDocument/2006/relationships/image" Target="../media/image110.png"/><Relationship Id="rId5" Type="http://schemas.openxmlformats.org/officeDocument/2006/relationships/image" Target="../media/image105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91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24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98.png"/><Relationship Id="rId4" Type="http://schemas.openxmlformats.org/officeDocument/2006/relationships/image" Target="../media/image99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100.png"/><Relationship Id="rId4" Type="http://schemas.openxmlformats.org/officeDocument/2006/relationships/image" Target="../media/image106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127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121.png"/><Relationship Id="rId4" Type="http://schemas.openxmlformats.org/officeDocument/2006/relationships/image" Target="../media/image104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126.png"/><Relationship Id="rId4" Type="http://schemas.openxmlformats.org/officeDocument/2006/relationships/image" Target="../media/image12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102.png"/><Relationship Id="rId4" Type="http://schemas.openxmlformats.org/officeDocument/2006/relationships/image" Target="../media/image108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09.png"/><Relationship Id="rId4" Type="http://schemas.openxmlformats.org/officeDocument/2006/relationships/image" Target="../media/image107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20.png"/><Relationship Id="rId4" Type="http://schemas.openxmlformats.org/officeDocument/2006/relationships/image" Target="../media/image116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118.png"/><Relationship Id="rId4" Type="http://schemas.openxmlformats.org/officeDocument/2006/relationships/image" Target="../media/image116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13.png"/><Relationship Id="rId4" Type="http://schemas.openxmlformats.org/officeDocument/2006/relationships/image" Target="../media/image117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17.png"/><Relationship Id="rId4" Type="http://schemas.openxmlformats.org/officeDocument/2006/relationships/image" Target="../media/image115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129.png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5.gif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1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0"/>
          <p:cNvSpPr txBox="1"/>
          <p:nvPr>
            <p:ph type="ctrTitle"/>
          </p:nvPr>
        </p:nvSpPr>
        <p:spPr>
          <a:xfrm>
            <a:off x="845100" y="515975"/>
            <a:ext cx="75723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Project Update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97" name="Google Shape;297;p50"/>
          <p:cNvSpPr txBox="1"/>
          <p:nvPr>
            <p:ph idx="1" type="subTitle"/>
          </p:nvPr>
        </p:nvSpPr>
        <p:spPr>
          <a:xfrm>
            <a:off x="845100" y="2605525"/>
            <a:ext cx="7408800" cy="164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</a:rPr>
              <a:t>April 2nd, 2024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The </a:t>
            </a:r>
            <a:r>
              <a:rPr lang="en">
                <a:solidFill>
                  <a:srgbClr val="454545"/>
                </a:solidFill>
              </a:rPr>
              <a:t>Third</a:t>
            </a: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 vLLM Meetup </a:t>
            </a:r>
            <a:endParaRPr>
              <a:solidFill>
                <a:srgbClr val="45454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</a:rPr>
              <a:t>hosted by</a:t>
            </a: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lang="en">
                <a:solidFill>
                  <a:srgbClr val="454545"/>
                </a:solidFill>
              </a:rPr>
              <a:t>Roblox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298" name="Google Shape;298;p50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539199" y="490134"/>
            <a:ext cx="2272348" cy="9319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9" name="Google Shape;299;p50"/>
          <p:cNvCxnSpPr/>
          <p:nvPr/>
        </p:nvCxnSpPr>
        <p:spPr>
          <a:xfrm>
            <a:off x="692700" y="1742525"/>
            <a:ext cx="0" cy="2341800"/>
          </a:xfrm>
          <a:prstGeom prst="straightConnector1">
            <a:avLst/>
          </a:prstGeom>
          <a:noFill/>
          <a:ln cap="flat" cmpd="sng" w="19050">
            <a:solidFill>
              <a:srgbClr val="454545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0" name="Google Shape;300;p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1" name="Google Shape;30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82650" y="3377125"/>
            <a:ext cx="1346600" cy="134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Google Shape;382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4401" y="2357513"/>
            <a:ext cx="3655178" cy="2609312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5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</a:t>
            </a:r>
            <a:r>
              <a:rPr lang="en"/>
              <a:t>Github Repo</a:t>
            </a:r>
            <a:endParaRPr/>
          </a:p>
        </p:txBody>
      </p:sp>
      <p:pic>
        <p:nvPicPr>
          <p:cNvPr id="384" name="Google Shape;384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270" y="854078"/>
            <a:ext cx="416150" cy="416150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59"/>
          <p:cNvSpPr txBox="1"/>
          <p:nvPr/>
        </p:nvSpPr>
        <p:spPr>
          <a:xfrm>
            <a:off x="2401125" y="831313"/>
            <a:ext cx="4821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 u="sng">
                <a:solidFill>
                  <a:schemeClr val="accent5"/>
                </a:solidFill>
                <a:latin typeface="Consolas"/>
                <a:ea typeface="Consolas"/>
                <a:cs typeface="Consolas"/>
                <a:sym typeface="Consola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https://github.com/vllm-project/vllm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386" name="Google Shape;386;p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93200" y="1382490"/>
            <a:ext cx="390500" cy="390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59"/>
          <p:cNvSpPr txBox="1"/>
          <p:nvPr/>
        </p:nvSpPr>
        <p:spPr>
          <a:xfrm>
            <a:off x="3743875" y="1349865"/>
            <a:ext cx="210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chemeClr val="dk2"/>
                </a:solidFill>
                <a:latin typeface="Consolas"/>
                <a:ea typeface="Consolas"/>
                <a:cs typeface="Consolas"/>
                <a:sym typeface="Consolas"/>
              </a:rPr>
              <a:t>$ pip install vllm</a:t>
            </a:r>
            <a:endParaRPr b="1"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388" name="Google Shape;388;p5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18526" y="1845722"/>
            <a:ext cx="416150" cy="41615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59"/>
          <p:cNvSpPr txBox="1"/>
          <p:nvPr/>
        </p:nvSpPr>
        <p:spPr>
          <a:xfrm>
            <a:off x="4188576" y="1829188"/>
            <a:ext cx="123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17</a:t>
            </a:r>
            <a:r>
              <a:rPr b="1"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K Stars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390" name="Google Shape;390;p59"/>
          <p:cNvPicPr preferRelativeResize="0"/>
          <p:nvPr/>
        </p:nvPicPr>
        <p:blipFill rotWithShape="1">
          <a:blip r:embed="rId8">
            <a:alphaModFix/>
          </a:blip>
          <a:srcRect b="0" l="13949" r="16164" t="0"/>
          <a:stretch/>
        </p:blipFill>
        <p:spPr>
          <a:xfrm>
            <a:off x="3125492" y="310744"/>
            <a:ext cx="856776" cy="35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1" name="Google Shape;391;p59"/>
          <p:cNvCxnSpPr>
            <a:stCxn id="392" idx="2"/>
          </p:cNvCxnSpPr>
          <p:nvPr/>
        </p:nvCxnSpPr>
        <p:spPr>
          <a:xfrm flipH="1">
            <a:off x="3077338" y="4019600"/>
            <a:ext cx="348900" cy="646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92" name="Google Shape;392;p59"/>
          <p:cNvSpPr txBox="1"/>
          <p:nvPr/>
        </p:nvSpPr>
        <p:spPr>
          <a:xfrm>
            <a:off x="3007138" y="3644000"/>
            <a:ext cx="8382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75" lIns="91425" spcFirstLastPara="1" rIns="91425" wrap="square" tIns="182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Lexend"/>
                <a:ea typeface="Lexend"/>
                <a:cs typeface="Lexend"/>
                <a:sym typeface="Lexend"/>
              </a:rPr>
              <a:t>Official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Lexend"/>
                <a:ea typeface="Lexend"/>
                <a:cs typeface="Lexend"/>
                <a:sym typeface="Lexend"/>
              </a:rPr>
              <a:t>release!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93" name="Google Shape;393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60"/>
          <p:cNvSpPr/>
          <p:nvPr/>
        </p:nvSpPr>
        <p:spPr>
          <a:xfrm>
            <a:off x="1086925" y="1750725"/>
            <a:ext cx="6991200" cy="2311200"/>
          </a:xfrm>
          <a:prstGeom prst="foldedCorner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6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API (1): 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LLM</a:t>
            </a:r>
            <a:r>
              <a:rPr lang="en"/>
              <a:t> class</a:t>
            </a:r>
            <a:endParaRPr/>
          </a:p>
        </p:txBody>
      </p:sp>
      <p:sp>
        <p:nvSpPr>
          <p:cNvPr id="400" name="Google Shape;400;p60"/>
          <p:cNvSpPr txBox="1"/>
          <p:nvPr/>
        </p:nvSpPr>
        <p:spPr>
          <a:xfrm>
            <a:off x="839700" y="1747800"/>
            <a:ext cx="7591800" cy="21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200" spcFirstLastPara="1" rIns="4572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00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from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 u="sng">
                <a:solidFill>
                  <a:srgbClr val="00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vllm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>
                <a:solidFill>
                  <a:srgbClr val="0000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import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>
                <a:solidFill>
                  <a:srgbClr val="A64D79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</a:t>
            </a:r>
            <a:endParaRPr sz="1600">
              <a:solidFill>
                <a:srgbClr val="A64D79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Example prompts.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prompts = [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"Hello, my name is"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"The capital of France is"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]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Create an LLM with HF model name.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 = </a:t>
            </a:r>
            <a:r>
              <a:rPr lang="en" sz="1600">
                <a:solidFill>
                  <a:srgbClr val="A64D79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(model=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"meta-llama/Llama-2-7b-hf"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Generate texts from the prompts.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outputs = llm.generate(prompts)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01" name="Google Shape;401;p60"/>
          <p:cNvSpPr/>
          <p:nvPr/>
        </p:nvSpPr>
        <p:spPr>
          <a:xfrm>
            <a:off x="839700" y="919825"/>
            <a:ext cx="7464600" cy="62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 Python interface for offline batched inference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2" name="Google Shape;402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6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API (2): OpenAI-compatible server</a:t>
            </a:r>
            <a:endParaRPr/>
          </a:p>
        </p:txBody>
      </p:sp>
      <p:sp>
        <p:nvSpPr>
          <p:cNvPr id="408" name="Google Shape;408;p61"/>
          <p:cNvSpPr txBox="1"/>
          <p:nvPr/>
        </p:nvSpPr>
        <p:spPr>
          <a:xfrm>
            <a:off x="727024" y="2096400"/>
            <a:ext cx="797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00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$ </a:t>
            </a:r>
            <a:r>
              <a:rPr lang="en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python -m vllm.entrypoints.openai.api_server --model meta-llama/Llama-2-7b-hf</a:t>
            </a:r>
            <a:endParaRPr>
              <a:solidFill>
                <a:srgbClr val="9966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09" name="Google Shape;409;p61"/>
          <p:cNvSpPr txBox="1"/>
          <p:nvPr/>
        </p:nvSpPr>
        <p:spPr>
          <a:xfrm>
            <a:off x="727024" y="2940475"/>
            <a:ext cx="5876100" cy="20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0000"/>
                </a:solidFill>
                <a:latin typeface="Consolas"/>
                <a:ea typeface="Consolas"/>
                <a:cs typeface="Consolas"/>
                <a:sym typeface="Consolas"/>
              </a:rPr>
              <a:t>$ </a:t>
            </a: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curl http://localhost:8000/v1/completions \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   -H 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"Content-Type: application/json"</a:t>
            </a: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\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   -d 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'{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"model": "meta-llama/Llama-2-7b-hf",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"prompt": "San Francisco is a",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"max_tokens": 7,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"temperature": 0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}'</a:t>
            </a:r>
            <a:endParaRPr>
              <a:solidFill>
                <a:srgbClr val="996633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10" name="Google Shape;410;p61"/>
          <p:cNvSpPr/>
          <p:nvPr/>
        </p:nvSpPr>
        <p:spPr>
          <a:xfrm>
            <a:off x="839700" y="989400"/>
            <a:ext cx="7464600" cy="62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 FastAPI-based server for online serving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11" name="Google Shape;411;p61"/>
          <p:cNvSpPr/>
          <p:nvPr/>
        </p:nvSpPr>
        <p:spPr>
          <a:xfrm>
            <a:off x="824249" y="1772825"/>
            <a:ext cx="1036800" cy="3306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99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Server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12" name="Google Shape;412;p61"/>
          <p:cNvSpPr/>
          <p:nvPr/>
        </p:nvSpPr>
        <p:spPr>
          <a:xfrm>
            <a:off x="824249" y="2647950"/>
            <a:ext cx="1036800" cy="3306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Client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13" name="Google Shape;413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6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Features</a:t>
            </a:r>
            <a:endParaRPr/>
          </a:p>
        </p:txBody>
      </p:sp>
      <p:sp>
        <p:nvSpPr>
          <p:cNvPr id="419" name="Google Shape;419;p62"/>
          <p:cNvSpPr txBox="1"/>
          <p:nvPr>
            <p:ph idx="1" type="body"/>
          </p:nvPr>
        </p:nvSpPr>
        <p:spPr>
          <a:xfrm>
            <a:off x="311700" y="923875"/>
            <a:ext cx="8520600" cy="368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Wide range of models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33+ model architectures (llama, mixtral, gemma, etc)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New architecture added within days of announcement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Wide range of hardware architectures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NVIDIA GPUs: from T4 to H100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AMD GPUs: from MI210x to MI300x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AWS Inferentia and Trainium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Intel/AMD CPUs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Coverage of Inference Optimizations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Quantization (GPTQ, AWQ, SqueezeLLM, FP8 KV Cache)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Prefix Caching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Multi-LoRA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Tensor parallelism</a:t>
            </a:r>
            <a:endParaRPr/>
          </a:p>
        </p:txBody>
      </p:sp>
      <p:sp>
        <p:nvSpPr>
          <p:cNvPr id="420" name="Google Shape;420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21" name="Google Shape;421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26989" y="1217526"/>
            <a:ext cx="1166750" cy="37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96464" y="1917901"/>
            <a:ext cx="1297290" cy="310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62"/>
          <p:cNvPicPr preferRelativeResize="0"/>
          <p:nvPr/>
        </p:nvPicPr>
        <p:blipFill rotWithShape="1">
          <a:blip r:embed="rId5">
            <a:alphaModFix/>
          </a:blip>
          <a:srcRect b="20508" l="22403" r="22403" t="36105"/>
          <a:stretch/>
        </p:blipFill>
        <p:spPr>
          <a:xfrm>
            <a:off x="7390243" y="2287443"/>
            <a:ext cx="767322" cy="452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60037" y="2920900"/>
            <a:ext cx="1500677" cy="81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6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44787" y="3775230"/>
            <a:ext cx="1331175" cy="812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6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Contributors</a:t>
            </a:r>
            <a:endParaRPr/>
          </a:p>
        </p:txBody>
      </p:sp>
      <p:sp>
        <p:nvSpPr>
          <p:cNvPr id="431" name="Google Shape;431;p63"/>
          <p:cNvSpPr txBox="1"/>
          <p:nvPr/>
        </p:nvSpPr>
        <p:spPr>
          <a:xfrm>
            <a:off x="6583127" y="4263334"/>
            <a:ext cx="490500" cy="3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…</a:t>
            </a:r>
            <a:endParaRPr/>
          </a:p>
        </p:txBody>
      </p:sp>
      <p:sp>
        <p:nvSpPr>
          <p:cNvPr id="432" name="Google Shape;432;p63"/>
          <p:cNvSpPr txBox="1"/>
          <p:nvPr/>
        </p:nvSpPr>
        <p:spPr>
          <a:xfrm>
            <a:off x="519550" y="1365650"/>
            <a:ext cx="2926200" cy="24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Lexend"/>
                <a:ea typeface="Lexend"/>
                <a:cs typeface="Lexend"/>
                <a:sym typeface="Lexend"/>
              </a:rPr>
              <a:t>Thanks to 277+ </a:t>
            </a:r>
            <a:r>
              <a:rPr lang="en" sz="24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contributors</a:t>
            </a:r>
            <a:r>
              <a:rPr lang="en" sz="2400">
                <a:latin typeface="Lexend"/>
                <a:ea typeface="Lexend"/>
                <a:cs typeface="Lexend"/>
                <a:sym typeface="Lexend"/>
              </a:rPr>
              <a:t> who raised issues, participated in discussions, and submitted PRs!</a:t>
            </a:r>
            <a:endParaRPr sz="24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33" name="Google Shape;433;p6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34" name="Google Shape;434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1000" y="789125"/>
            <a:ext cx="5255774" cy="404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64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</a:t>
            </a:r>
            <a:r>
              <a:rPr lang="en"/>
              <a:t> Adopters</a:t>
            </a:r>
            <a:endParaRPr/>
          </a:p>
        </p:txBody>
      </p:sp>
      <p:pic>
        <p:nvPicPr>
          <p:cNvPr id="440" name="Google Shape;440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8330" y="1920351"/>
            <a:ext cx="1787382" cy="493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1" name="Google Shape;441;p64"/>
          <p:cNvCxnSpPr/>
          <p:nvPr/>
        </p:nvCxnSpPr>
        <p:spPr>
          <a:xfrm>
            <a:off x="3482675" y="1556250"/>
            <a:ext cx="0" cy="295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442" name="Google Shape;442;p64"/>
          <p:cNvGrpSpPr/>
          <p:nvPr/>
        </p:nvGrpSpPr>
        <p:grpSpPr>
          <a:xfrm>
            <a:off x="750209" y="1494213"/>
            <a:ext cx="2323624" cy="443500"/>
            <a:chOff x="372401" y="1494213"/>
            <a:chExt cx="2323624" cy="443500"/>
          </a:xfrm>
        </p:grpSpPr>
        <p:sp>
          <p:nvSpPr>
            <p:cNvPr id="443" name="Google Shape;443;p64"/>
            <p:cNvSpPr txBox="1"/>
            <p:nvPr/>
          </p:nvSpPr>
          <p:spPr>
            <a:xfrm>
              <a:off x="806925" y="1498339"/>
              <a:ext cx="18891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lm-sys/FastChat</a:t>
              </a:r>
              <a:endParaRPr b="1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444" name="Google Shape;444;p6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2401" y="1494213"/>
              <a:ext cx="458897" cy="4435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5" name="Google Shape;445;p64"/>
          <p:cNvSpPr txBox="1"/>
          <p:nvPr/>
        </p:nvSpPr>
        <p:spPr>
          <a:xfrm>
            <a:off x="572400" y="930050"/>
            <a:ext cx="2757900" cy="376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Open-Source Projects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6" name="Google Shape;446;p64"/>
          <p:cNvSpPr txBox="1"/>
          <p:nvPr/>
        </p:nvSpPr>
        <p:spPr>
          <a:xfrm>
            <a:off x="5033313" y="930038"/>
            <a:ext cx="2103000" cy="376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Companies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7" name="Google Shape;447;p64"/>
          <p:cNvSpPr txBox="1"/>
          <p:nvPr/>
        </p:nvSpPr>
        <p:spPr>
          <a:xfrm>
            <a:off x="1311025" y="4259351"/>
            <a:ext cx="1301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…</a:t>
            </a:r>
            <a:endParaRPr sz="3000"/>
          </a:p>
        </p:txBody>
      </p:sp>
      <p:grpSp>
        <p:nvGrpSpPr>
          <p:cNvPr id="448" name="Google Shape;448;p64"/>
          <p:cNvGrpSpPr/>
          <p:nvPr/>
        </p:nvGrpSpPr>
        <p:grpSpPr>
          <a:xfrm>
            <a:off x="586097" y="2994326"/>
            <a:ext cx="2651847" cy="548700"/>
            <a:chOff x="98891" y="3168525"/>
            <a:chExt cx="2651847" cy="548700"/>
          </a:xfrm>
        </p:grpSpPr>
        <p:sp>
          <p:nvSpPr>
            <p:cNvPr id="449" name="Google Shape;449;p64"/>
            <p:cNvSpPr txBox="1"/>
            <p:nvPr/>
          </p:nvSpPr>
          <p:spPr>
            <a:xfrm>
              <a:off x="552038" y="3227325"/>
              <a:ext cx="21987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allenai/open-instruct</a:t>
              </a:r>
              <a:endParaRPr b="1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450" name="Google Shape;450;p6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8891" y="3168525"/>
              <a:ext cx="548700" cy="548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51" name="Google Shape;451;p64"/>
          <p:cNvPicPr preferRelativeResize="0"/>
          <p:nvPr/>
        </p:nvPicPr>
        <p:blipFill rotWithShape="1">
          <a:blip r:embed="rId6">
            <a:alphaModFix/>
          </a:blip>
          <a:srcRect b="0" l="13949" r="16164" t="0"/>
          <a:stretch/>
        </p:blipFill>
        <p:spPr>
          <a:xfrm>
            <a:off x="3376901" y="395104"/>
            <a:ext cx="856776" cy="35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6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87829" y="2050338"/>
            <a:ext cx="1373158" cy="216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6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77934" y="1523366"/>
            <a:ext cx="1166515" cy="266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64"/>
          <p:cNvPicPr preferRelativeResize="0"/>
          <p:nvPr/>
        </p:nvPicPr>
        <p:blipFill rotWithShape="1">
          <a:blip r:embed="rId9">
            <a:alphaModFix/>
          </a:blip>
          <a:srcRect b="0" l="0" r="0" t="8382"/>
          <a:stretch/>
        </p:blipFill>
        <p:spPr>
          <a:xfrm>
            <a:off x="7367416" y="4052341"/>
            <a:ext cx="814360" cy="414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64"/>
          <p:cNvPicPr preferRelativeResize="0"/>
          <p:nvPr/>
        </p:nvPicPr>
        <p:blipFill rotWithShape="1">
          <a:blip r:embed="rId10">
            <a:alphaModFix/>
          </a:blip>
          <a:srcRect b="22674" l="0" r="0" t="22674"/>
          <a:stretch/>
        </p:blipFill>
        <p:spPr>
          <a:xfrm>
            <a:off x="6917151" y="3576756"/>
            <a:ext cx="1535733" cy="472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64"/>
          <p:cNvPicPr preferRelativeResize="0"/>
          <p:nvPr/>
        </p:nvPicPr>
        <p:blipFill rotWithShape="1">
          <a:blip r:embed="rId11">
            <a:alphaModFix/>
          </a:blip>
          <a:srcRect b="30077" l="17128" r="17121" t="30073"/>
          <a:stretch/>
        </p:blipFill>
        <p:spPr>
          <a:xfrm>
            <a:off x="5590654" y="3049611"/>
            <a:ext cx="1093877" cy="372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64"/>
          <p:cNvPicPr preferRelativeResize="0"/>
          <p:nvPr/>
        </p:nvPicPr>
        <p:blipFill rotWithShape="1">
          <a:blip r:embed="rId12">
            <a:alphaModFix/>
          </a:blip>
          <a:srcRect b="12791" l="4146" r="65634" t="12880"/>
          <a:stretch/>
        </p:blipFill>
        <p:spPr>
          <a:xfrm>
            <a:off x="7621219" y="1449300"/>
            <a:ext cx="337053" cy="414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64"/>
          <p:cNvPicPr preferRelativeResize="0"/>
          <p:nvPr/>
        </p:nvPicPr>
        <p:blipFill rotWithShape="1">
          <a:blip r:embed="rId13">
            <a:alphaModFix/>
          </a:blip>
          <a:srcRect b="35456" l="24098" r="24098" t="35456"/>
          <a:stretch/>
        </p:blipFill>
        <p:spPr>
          <a:xfrm>
            <a:off x="4018469" y="3600487"/>
            <a:ext cx="1264656" cy="372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64"/>
          <p:cNvPicPr preferRelativeResize="0"/>
          <p:nvPr/>
        </p:nvPicPr>
        <p:blipFill rotWithShape="1">
          <a:blip r:embed="rId14">
            <a:alphaModFix/>
          </a:blip>
          <a:srcRect b="28382" l="4906" r="4897" t="28378"/>
          <a:stretch/>
        </p:blipFill>
        <p:spPr>
          <a:xfrm>
            <a:off x="7021889" y="1951407"/>
            <a:ext cx="1535732" cy="414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6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5788621" y="4603972"/>
            <a:ext cx="767176" cy="266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64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7107379" y="3033533"/>
            <a:ext cx="1254410" cy="461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64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174521" y="2626348"/>
            <a:ext cx="1297295" cy="216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64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485739" y="1501401"/>
            <a:ext cx="1297290" cy="310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64"/>
          <p:cNvPicPr preferRelativeResize="0"/>
          <p:nvPr/>
        </p:nvPicPr>
        <p:blipFill rotWithShape="1">
          <a:blip r:embed="rId19">
            <a:alphaModFix/>
          </a:blip>
          <a:srcRect b="20508" l="22403" r="22403" t="36105"/>
          <a:stretch/>
        </p:blipFill>
        <p:spPr>
          <a:xfrm>
            <a:off x="4077530" y="1967343"/>
            <a:ext cx="767322" cy="45235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5" name="Google Shape;465;p64"/>
          <p:cNvGrpSpPr/>
          <p:nvPr/>
        </p:nvGrpSpPr>
        <p:grpSpPr>
          <a:xfrm>
            <a:off x="779296" y="2396088"/>
            <a:ext cx="2265450" cy="615600"/>
            <a:chOff x="404300" y="2551500"/>
            <a:chExt cx="2265450" cy="615600"/>
          </a:xfrm>
        </p:grpSpPr>
        <p:sp>
          <p:nvSpPr>
            <p:cNvPr id="466" name="Google Shape;466;p64"/>
            <p:cNvSpPr txBox="1"/>
            <p:nvPr/>
          </p:nvSpPr>
          <p:spPr>
            <a:xfrm>
              <a:off x="780650" y="2551500"/>
              <a:ext cx="18891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EleutherAI/lm-</a:t>
              </a:r>
              <a:br>
                <a:rPr b="1" lang="en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</a:br>
              <a:r>
                <a:rPr b="1" lang="en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evaluation-harness</a:t>
              </a:r>
              <a:endParaRPr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467" name="Google Shape;467;p64"/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404300" y="2664650"/>
              <a:ext cx="376350" cy="3763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68" name="Google Shape;468;p64"/>
          <p:cNvGrpSpPr/>
          <p:nvPr/>
        </p:nvGrpSpPr>
        <p:grpSpPr>
          <a:xfrm>
            <a:off x="569996" y="3525664"/>
            <a:ext cx="2684050" cy="505575"/>
            <a:chOff x="126700" y="3780875"/>
            <a:chExt cx="2684050" cy="505575"/>
          </a:xfrm>
        </p:grpSpPr>
        <p:pic>
          <p:nvPicPr>
            <p:cNvPr id="469" name="Google Shape;469;p64"/>
            <p:cNvPicPr preferRelativeResize="0"/>
            <p:nvPr/>
          </p:nvPicPr>
          <p:blipFill>
            <a:blip r:embed="rId21">
              <a:alphaModFix/>
            </a:blip>
            <a:stretch>
              <a:fillRect/>
            </a:stretch>
          </p:blipFill>
          <p:spPr>
            <a:xfrm>
              <a:off x="126700" y="3793350"/>
              <a:ext cx="493100" cy="4931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0" name="Google Shape;470;p64"/>
            <p:cNvSpPr txBox="1"/>
            <p:nvPr/>
          </p:nvSpPr>
          <p:spPr>
            <a:xfrm>
              <a:off x="552050" y="3780875"/>
              <a:ext cx="22587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outlines-dev/outlines</a:t>
              </a:r>
              <a:endParaRPr b="1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471" name="Google Shape;471;p6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72" name="Google Shape;472;p64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3882944" y="4657004"/>
            <a:ext cx="1373169" cy="328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64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1159796" y="4013877"/>
            <a:ext cx="1504450" cy="415236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64"/>
          <p:cNvSpPr txBox="1"/>
          <p:nvPr/>
        </p:nvSpPr>
        <p:spPr>
          <a:xfrm>
            <a:off x="7102283" y="4261346"/>
            <a:ext cx="116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…</a:t>
            </a:r>
            <a:endParaRPr sz="3000"/>
          </a:p>
        </p:txBody>
      </p:sp>
      <p:pic>
        <p:nvPicPr>
          <p:cNvPr id="475" name="Google Shape;475;p64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5678215" y="3962747"/>
            <a:ext cx="1093873" cy="615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64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4103912" y="4076544"/>
            <a:ext cx="1093875" cy="574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64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4023587" y="3049609"/>
            <a:ext cx="1254426" cy="340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64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5820539" y="2588915"/>
            <a:ext cx="656822" cy="26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64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x="5641887" y="3563497"/>
            <a:ext cx="1166525" cy="429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64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4243588" y="2603016"/>
            <a:ext cx="656826" cy="2632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6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Default LLM Serving Engine on Microsoft Azure</a:t>
            </a:r>
            <a:endParaRPr/>
          </a:p>
        </p:txBody>
      </p:sp>
      <p:cxnSp>
        <p:nvCxnSpPr>
          <p:cNvPr id="486" name="Google Shape;486;p65"/>
          <p:cNvCxnSpPr/>
          <p:nvPr/>
        </p:nvCxnSpPr>
        <p:spPr>
          <a:xfrm>
            <a:off x="723700" y="1475725"/>
            <a:ext cx="0" cy="1862700"/>
          </a:xfrm>
          <a:prstGeom prst="straightConnector1">
            <a:avLst/>
          </a:prstGeom>
          <a:noFill/>
          <a:ln cap="flat" cmpd="sng" w="19050">
            <a:solidFill>
              <a:srgbClr val="454545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87" name="Google Shape;487;p65"/>
          <p:cNvSpPr txBox="1"/>
          <p:nvPr>
            <p:ph idx="1" type="body"/>
          </p:nvPr>
        </p:nvSpPr>
        <p:spPr>
          <a:xfrm>
            <a:off x="935750" y="1332150"/>
            <a:ext cx="7272900" cy="214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i="1" lang="en" sz="2400">
                <a:solidFill>
                  <a:schemeClr val="dk1"/>
                </a:solidFill>
              </a:rPr>
              <a:t>Our default choice for serving models is </a:t>
            </a:r>
            <a:r>
              <a:rPr i="1" lang="en" sz="2400">
                <a:solidFill>
                  <a:srgbClr val="4A86E8"/>
                </a:solidFill>
              </a:rPr>
              <a:t>vLLM</a:t>
            </a:r>
            <a:r>
              <a:rPr i="1" lang="en" sz="2400">
                <a:solidFill>
                  <a:schemeClr val="dk1"/>
                </a:solidFill>
              </a:rPr>
              <a:t>, which provides high throughput and efficient memory management with continuous batching and Paged Attention.</a:t>
            </a:r>
            <a:endParaRPr i="1" sz="2400">
              <a:solidFill>
                <a:schemeClr val="dk1"/>
              </a:solidFill>
            </a:endParaRPr>
          </a:p>
        </p:txBody>
      </p:sp>
      <p:cxnSp>
        <p:nvCxnSpPr>
          <p:cNvPr id="488" name="Google Shape;488;p65"/>
          <p:cNvCxnSpPr/>
          <p:nvPr/>
        </p:nvCxnSpPr>
        <p:spPr>
          <a:xfrm>
            <a:off x="802550" y="4484617"/>
            <a:ext cx="31437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89" name="Google Shape;489;p65"/>
          <p:cNvSpPr txBox="1"/>
          <p:nvPr/>
        </p:nvSpPr>
        <p:spPr>
          <a:xfrm>
            <a:off x="741422" y="4467152"/>
            <a:ext cx="7178100" cy="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latin typeface="Lexend"/>
                <a:ea typeface="Lexend"/>
                <a:cs typeface="Lexend"/>
                <a:sym typeface="Lexend"/>
              </a:rPr>
              <a:t>Source: </a:t>
            </a:r>
            <a:r>
              <a:rPr i="1" lang="en" sz="12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3"/>
              </a:rPr>
              <a:t>https://aka.ms/OpenModels</a:t>
            </a:r>
            <a:r>
              <a:rPr i="1" lang="en" sz="12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endParaRPr i="1" sz="12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0" name="Google Shape;490;p65"/>
          <p:cNvSpPr txBox="1"/>
          <p:nvPr/>
        </p:nvSpPr>
        <p:spPr>
          <a:xfrm>
            <a:off x="1004250" y="3408108"/>
            <a:ext cx="73353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– Rashaud Savage, Microsoft Azure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1" name="Google Shape;491;p6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6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Featured at AMD </a:t>
            </a:r>
            <a:r>
              <a:rPr lang="en"/>
              <a:t>MI300x</a:t>
            </a:r>
            <a:r>
              <a:rPr lang="en"/>
              <a:t> Launching event</a:t>
            </a:r>
            <a:endParaRPr/>
          </a:p>
        </p:txBody>
      </p:sp>
      <p:pic>
        <p:nvPicPr>
          <p:cNvPr id="497" name="Google Shape;497;p66"/>
          <p:cNvPicPr preferRelativeResize="0"/>
          <p:nvPr/>
        </p:nvPicPr>
        <p:blipFill rotWithShape="1">
          <a:blip r:embed="rId3">
            <a:alphaModFix/>
          </a:blip>
          <a:srcRect b="5641" l="3165" r="3165" t="5650"/>
          <a:stretch/>
        </p:blipFill>
        <p:spPr>
          <a:xfrm>
            <a:off x="1249725" y="947800"/>
            <a:ext cx="6644552" cy="32384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8" name="Google Shape;498;p66"/>
          <p:cNvCxnSpPr/>
          <p:nvPr/>
        </p:nvCxnSpPr>
        <p:spPr>
          <a:xfrm>
            <a:off x="802550" y="4484617"/>
            <a:ext cx="31437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99" name="Google Shape;499;p66"/>
          <p:cNvSpPr txBox="1"/>
          <p:nvPr/>
        </p:nvSpPr>
        <p:spPr>
          <a:xfrm>
            <a:off x="741422" y="4467152"/>
            <a:ext cx="7178100" cy="2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latin typeface="Lexend"/>
                <a:ea typeface="Lexend"/>
                <a:cs typeface="Lexend"/>
                <a:sym typeface="Lexend"/>
              </a:rPr>
              <a:t>Source: </a:t>
            </a:r>
            <a:r>
              <a:rPr i="1" lang="en" sz="12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4"/>
              </a:rPr>
              <a:t>AMD Presents: Advancing AI</a:t>
            </a:r>
            <a:endParaRPr i="1"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0" name="Google Shape;500;p6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6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Lexend"/>
                <a:ea typeface="Lexend"/>
                <a:cs typeface="Lexend"/>
                <a:sym typeface="Lexend"/>
              </a:rPr>
              <a:t>Topics</a:t>
            </a:r>
            <a:endParaRPr sz="3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6" name="Google Shape;506;p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Lexend"/>
              <a:buChar char="●"/>
            </a:pPr>
            <a:r>
              <a:rPr lang="en" sz="3200">
                <a:solidFill>
                  <a:schemeClr val="lt2"/>
                </a:solidFill>
                <a:latin typeface="Lexend"/>
                <a:ea typeface="Lexend"/>
                <a:cs typeface="Lexend"/>
                <a:sym typeface="Lexend"/>
              </a:rPr>
              <a:t>vLLM Overview</a:t>
            </a:r>
            <a:endParaRPr sz="3200">
              <a:solidFill>
                <a:schemeClr val="lt2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" sz="3200"/>
              <a:t>Project</a:t>
            </a:r>
            <a:r>
              <a:rPr b="1" lang="en" sz="3200"/>
              <a:t> Update</a:t>
            </a:r>
            <a:endParaRPr b="1"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Lexend"/>
              <a:buChar char="●"/>
            </a:pPr>
            <a:r>
              <a:rPr lang="en" sz="3200">
                <a:solidFill>
                  <a:schemeClr val="lt2"/>
                </a:solidFill>
                <a:latin typeface="Lexend"/>
                <a:ea typeface="Lexend"/>
                <a:cs typeface="Lexend"/>
                <a:sym typeface="Lexend"/>
              </a:rPr>
              <a:t>Development Roadmap</a:t>
            </a:r>
            <a:endParaRPr sz="3200">
              <a:solidFill>
                <a:schemeClr val="lt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7" name="Google Shape;507;p6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68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Updates since last meetup (Feb &amp; March)</a:t>
            </a:r>
            <a:endParaRPr/>
          </a:p>
        </p:txBody>
      </p:sp>
      <p:sp>
        <p:nvSpPr>
          <p:cNvPr id="513" name="Google Shape;513;p68"/>
          <p:cNvSpPr txBox="1"/>
          <p:nvPr>
            <p:ph idx="1" type="body"/>
          </p:nvPr>
        </p:nvSpPr>
        <p:spPr>
          <a:xfrm>
            <a:off x="1476725" y="821375"/>
            <a:ext cx="6190800" cy="407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Model Support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Hardware Support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Features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Performance </a:t>
            </a:r>
            <a:r>
              <a:rPr lang="en" sz="2800">
                <a:solidFill>
                  <a:srgbClr val="4A86E8"/>
                </a:solidFill>
              </a:rPr>
              <a:t>Optimization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Refactoring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OSS Community</a:t>
            </a:r>
            <a:endParaRPr sz="2800">
              <a:solidFill>
                <a:srgbClr val="4A86E8"/>
              </a:solidFill>
            </a:endParaRPr>
          </a:p>
        </p:txBody>
      </p:sp>
      <p:sp>
        <p:nvSpPr>
          <p:cNvPr id="514" name="Google Shape;514;p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🙏 </a:t>
            </a:r>
            <a:r>
              <a:rPr lang="en"/>
              <a:t>Thank you Roblox for Hosting!</a:t>
            </a:r>
            <a:endParaRPr/>
          </a:p>
        </p:txBody>
      </p:sp>
      <p:sp>
        <p:nvSpPr>
          <p:cNvPr id="307" name="Google Shape;307;p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8" name="Google Shape;308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3028" y="1419200"/>
            <a:ext cx="4097951" cy="23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69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Updates since last meetup (Feb &amp; March)</a:t>
            </a:r>
            <a:endParaRPr/>
          </a:p>
        </p:txBody>
      </p:sp>
      <p:sp>
        <p:nvSpPr>
          <p:cNvPr id="520" name="Google Shape;520;p69"/>
          <p:cNvSpPr txBox="1"/>
          <p:nvPr>
            <p:ph idx="1" type="body"/>
          </p:nvPr>
        </p:nvSpPr>
        <p:spPr>
          <a:xfrm>
            <a:off x="1476725" y="821375"/>
            <a:ext cx="6190800" cy="407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Model Support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Hardware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Features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Performance Optimization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Refactoring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OSS Community</a:t>
            </a:r>
            <a:endParaRPr sz="2800">
              <a:solidFill>
                <a:srgbClr val="C9DAF8"/>
              </a:solidFill>
            </a:endParaRPr>
          </a:p>
        </p:txBody>
      </p:sp>
      <p:sp>
        <p:nvSpPr>
          <p:cNvPr id="521" name="Google Shape;521;p6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7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Supported Models</a:t>
            </a:r>
            <a:endParaRPr/>
          </a:p>
        </p:txBody>
      </p:sp>
      <p:sp>
        <p:nvSpPr>
          <p:cNvPr id="527" name="Google Shape;527;p70"/>
          <p:cNvSpPr txBox="1"/>
          <p:nvPr>
            <p:ph idx="1" type="body"/>
          </p:nvPr>
        </p:nvSpPr>
        <p:spPr>
          <a:xfrm>
            <a:off x="1476725" y="923875"/>
            <a:ext cx="6190800" cy="3813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85000" lnSpcReduction="20000"/>
          </a:bodyPr>
          <a:lstStyle/>
          <a:p>
            <a:pPr indent="-32575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Community support of </a:t>
            </a:r>
            <a:r>
              <a:rPr lang="en">
                <a:solidFill>
                  <a:srgbClr val="4A86E8"/>
                </a:solidFill>
              </a:rPr>
              <a:t>3</a:t>
            </a:r>
            <a:r>
              <a:rPr lang="en">
                <a:solidFill>
                  <a:srgbClr val="4A86E8"/>
                </a:solidFill>
              </a:rPr>
              <a:t>0+</a:t>
            </a:r>
            <a:r>
              <a:rPr lang="en">
                <a:solidFill>
                  <a:schemeClr val="dk1"/>
                </a:solidFill>
              </a:rPr>
              <a:t> different model architectures, covering most of the popular LLMs</a:t>
            </a:r>
            <a:endParaRPr>
              <a:solidFill>
                <a:schemeClr val="dk1"/>
              </a:solidFill>
            </a:endParaRPr>
          </a:p>
          <a:p>
            <a:pPr indent="-325755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New model with day-1 support:</a:t>
            </a:r>
            <a:endParaRPr>
              <a:solidFill>
                <a:schemeClr val="dk1"/>
              </a:solidFill>
            </a:endParaRPr>
          </a:p>
          <a:p>
            <a:pPr indent="-304165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Qwen2 MoE (from the model vendor)</a:t>
            </a:r>
            <a:endParaRPr>
              <a:solidFill>
                <a:schemeClr val="dk1"/>
              </a:solidFill>
            </a:endParaRPr>
          </a:p>
          <a:p>
            <a:pPr indent="-304165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DBRX (from the model vendor)</a:t>
            </a:r>
            <a:endParaRPr>
              <a:solidFill>
                <a:schemeClr val="dk1"/>
              </a:solidFill>
            </a:endParaRPr>
          </a:p>
          <a:p>
            <a:pPr indent="-304165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Command-R (from the model vendor)</a:t>
            </a:r>
            <a:endParaRPr>
              <a:solidFill>
                <a:schemeClr val="dk1"/>
              </a:solidFill>
            </a:endParaRPr>
          </a:p>
          <a:p>
            <a:pPr indent="-304165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Gemma (from the model vendor)</a:t>
            </a:r>
            <a:endParaRPr>
              <a:solidFill>
                <a:schemeClr val="dk1"/>
              </a:solidFill>
            </a:endParaRPr>
          </a:p>
          <a:p>
            <a:pPr indent="-304165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StarCoder2 (from community support)</a:t>
            </a:r>
            <a:endParaRPr>
              <a:solidFill>
                <a:schemeClr val="dk1"/>
              </a:solidFill>
            </a:endParaRPr>
          </a:p>
          <a:p>
            <a:pPr indent="-325755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Other new models highlights:</a:t>
            </a:r>
            <a:endParaRPr>
              <a:solidFill>
                <a:schemeClr val="dk1"/>
              </a:solidFill>
            </a:endParaRPr>
          </a:p>
          <a:p>
            <a:pPr indent="-304165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XVerse</a:t>
            </a:r>
            <a:endParaRPr>
              <a:solidFill>
                <a:schemeClr val="dk1"/>
              </a:solidFill>
            </a:endParaRPr>
          </a:p>
          <a:p>
            <a:pPr indent="-304165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Jais</a:t>
            </a:r>
            <a:endParaRPr>
              <a:solidFill>
                <a:schemeClr val="dk1"/>
              </a:solidFill>
            </a:endParaRPr>
          </a:p>
          <a:p>
            <a:pPr indent="-304165" lvl="1" marL="9144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OLMo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28" name="Google Shape;528;p7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29" name="Google Shape;529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8625" y="2725046"/>
            <a:ext cx="1852351" cy="292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p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4516" y="1911999"/>
            <a:ext cx="1412950" cy="425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p70"/>
          <p:cNvPicPr preferRelativeResize="0"/>
          <p:nvPr/>
        </p:nvPicPr>
        <p:blipFill rotWithShape="1">
          <a:blip r:embed="rId5">
            <a:alphaModFix/>
          </a:blip>
          <a:srcRect b="48838" l="47261" r="20843" t="9895"/>
          <a:stretch/>
        </p:blipFill>
        <p:spPr>
          <a:xfrm>
            <a:off x="6424650" y="3328934"/>
            <a:ext cx="980301" cy="715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71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Vision Language Model: LLaVA (</a:t>
            </a:r>
            <a:r>
              <a:rPr lang="en" u="sng">
                <a:solidFill>
                  <a:schemeClr val="hlink"/>
                </a:solidFill>
                <a:hlinkClick r:id="rId3"/>
              </a:rPr>
              <a:t>@xwjiang2010</a:t>
            </a:r>
            <a:r>
              <a:rPr lang="en"/>
              <a:t>)</a:t>
            </a:r>
            <a:endParaRPr/>
          </a:p>
        </p:txBody>
      </p:sp>
      <p:sp>
        <p:nvSpPr>
          <p:cNvPr id="537" name="Google Shape;537;p7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38" name="Google Shape;538;p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44352" y="2351500"/>
            <a:ext cx="4255296" cy="2431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71"/>
          <p:cNvSpPr txBox="1"/>
          <p:nvPr/>
        </p:nvSpPr>
        <p:spPr>
          <a:xfrm>
            <a:off x="868500" y="932675"/>
            <a:ext cx="7407000" cy="155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With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5"/>
              </a:rPr>
              <a:t>PR #3042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, vLLM start to support vision language models.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Support both image input/feature input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See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6"/>
              </a:rPr>
              <a:t>examples/llava_example.py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for example usage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72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Updates since last meetup (Feb &amp; March)</a:t>
            </a:r>
            <a:endParaRPr/>
          </a:p>
        </p:txBody>
      </p:sp>
      <p:sp>
        <p:nvSpPr>
          <p:cNvPr id="545" name="Google Shape;545;p72"/>
          <p:cNvSpPr txBox="1"/>
          <p:nvPr>
            <p:ph idx="1" type="body"/>
          </p:nvPr>
        </p:nvSpPr>
        <p:spPr>
          <a:xfrm>
            <a:off x="1476725" y="821375"/>
            <a:ext cx="6190800" cy="407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Model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Hardware Support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Features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Performance Optimization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Refactoring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OSS Community</a:t>
            </a:r>
            <a:endParaRPr sz="2800">
              <a:solidFill>
                <a:srgbClr val="C9DAF8"/>
              </a:solidFill>
            </a:endParaRPr>
          </a:p>
        </p:txBody>
      </p:sp>
      <p:sp>
        <p:nvSpPr>
          <p:cNvPr id="546" name="Google Shape;546;p7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7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Expanding Hardware Support</a:t>
            </a:r>
            <a:endParaRPr/>
          </a:p>
        </p:txBody>
      </p:sp>
      <p:sp>
        <p:nvSpPr>
          <p:cNvPr id="552" name="Google Shape;552;p73"/>
          <p:cNvSpPr txBox="1"/>
          <p:nvPr>
            <p:ph idx="1" type="body"/>
          </p:nvPr>
        </p:nvSpPr>
        <p:spPr>
          <a:xfrm>
            <a:off x="311700" y="923875"/>
            <a:ext cx="8520600" cy="367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Better support for AMD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10+ PRs, tested in vLLM CI.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Better support for AWS Neuron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Refactoring (</a:t>
            </a:r>
            <a:r>
              <a:rPr lang="en" u="sng">
                <a:solidFill>
                  <a:schemeClr val="hlink"/>
                </a:solidFill>
                <a:hlinkClick r:id="rId3"/>
              </a:rPr>
              <a:t>PR #3471</a:t>
            </a:r>
            <a:r>
              <a:rPr lang="en"/>
              <a:t>), CI/CD (</a:t>
            </a:r>
            <a:r>
              <a:rPr lang="en" u="sng">
                <a:solidFill>
                  <a:schemeClr val="hlink"/>
                </a:solidFill>
                <a:hlinkClick r:id="rId4"/>
              </a:rPr>
              <a:t>PR #3571</a:t>
            </a:r>
            <a:r>
              <a:rPr lang="en"/>
              <a:t>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Initial</a:t>
            </a:r>
            <a:r>
              <a:rPr lang="en"/>
              <a:t> support for Intel CPUs (</a:t>
            </a:r>
            <a:r>
              <a:rPr lang="en" u="sng">
                <a:solidFill>
                  <a:schemeClr val="hlink"/>
                </a:solidFill>
                <a:hlinkClick r:id="rId5"/>
              </a:rPr>
              <a:t>PR #3634</a:t>
            </a:r>
            <a:r>
              <a:rPr lang="en"/>
              <a:t>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Prototype for Intel GPUs (</a:t>
            </a:r>
            <a:r>
              <a:rPr lang="en" u="sng">
                <a:solidFill>
                  <a:schemeClr val="hlink"/>
                </a:solidFill>
                <a:hlinkClick r:id="rId6"/>
              </a:rPr>
              <a:t>PR #2378</a:t>
            </a:r>
            <a:r>
              <a:rPr lang="en"/>
              <a:t>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Prototype for Intel Habana Gaudi (</a:t>
            </a:r>
            <a:r>
              <a:rPr lang="en" u="sng">
                <a:solidFill>
                  <a:schemeClr val="hlink"/>
                </a:solidFill>
                <a:hlinkClick r:id="rId7"/>
              </a:rPr>
              <a:t>Repo</a:t>
            </a:r>
            <a:r>
              <a:rPr lang="en"/>
              <a:t>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Active work on Google TPUs (</a:t>
            </a:r>
            <a:r>
              <a:rPr lang="en" u="sng">
                <a:solidFill>
                  <a:schemeClr val="hlink"/>
                </a:solidFill>
                <a:hlinkClick r:id="rId8"/>
              </a:rPr>
              <a:t>RFC</a:t>
            </a:r>
            <a:r>
              <a:rPr lang="en"/>
              <a:t>)</a:t>
            </a:r>
            <a:endParaRPr/>
          </a:p>
        </p:txBody>
      </p:sp>
      <p:sp>
        <p:nvSpPr>
          <p:cNvPr id="553" name="Google Shape;553;p7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54" name="Google Shape;554;p73"/>
          <p:cNvPicPr preferRelativeResize="0"/>
          <p:nvPr/>
        </p:nvPicPr>
        <p:blipFill rotWithShape="1">
          <a:blip r:embed="rId9">
            <a:alphaModFix/>
          </a:blip>
          <a:srcRect b="22674" l="0" r="0" t="22674"/>
          <a:stretch/>
        </p:blipFill>
        <p:spPr>
          <a:xfrm>
            <a:off x="6226862" y="1096575"/>
            <a:ext cx="1896726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7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378375" y="1669287"/>
            <a:ext cx="1651050" cy="636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6" name="Google Shape;556;p73"/>
          <p:cNvGrpSpPr/>
          <p:nvPr/>
        </p:nvGrpSpPr>
        <p:grpSpPr>
          <a:xfrm>
            <a:off x="6132575" y="2965233"/>
            <a:ext cx="2085300" cy="531000"/>
            <a:chOff x="5335400" y="2973713"/>
            <a:chExt cx="2085300" cy="531000"/>
          </a:xfrm>
        </p:grpSpPr>
        <p:pic>
          <p:nvPicPr>
            <p:cNvPr id="557" name="Google Shape;557;p73"/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5335400" y="2973713"/>
              <a:ext cx="531000" cy="531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58" name="Google Shape;558;p73"/>
            <p:cNvSpPr txBox="1"/>
            <p:nvPr/>
          </p:nvSpPr>
          <p:spPr>
            <a:xfrm>
              <a:off x="5866400" y="3002775"/>
              <a:ext cx="1554300" cy="44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434343"/>
                  </a:solidFill>
                  <a:latin typeface="Lexend"/>
                  <a:ea typeface="Lexend"/>
                  <a:cs typeface="Lexend"/>
                  <a:sym typeface="Lexend"/>
                </a:rPr>
                <a:t>Google TPU</a:t>
              </a:r>
              <a:endParaRPr sz="1800">
                <a:solidFill>
                  <a:srgbClr val="434343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559" name="Google Shape;559;p73"/>
          <p:cNvGrpSpPr/>
          <p:nvPr/>
        </p:nvGrpSpPr>
        <p:grpSpPr>
          <a:xfrm>
            <a:off x="6192175" y="3703295"/>
            <a:ext cx="2023449" cy="592800"/>
            <a:chOff x="5411600" y="3708975"/>
            <a:chExt cx="2023449" cy="592800"/>
          </a:xfrm>
        </p:grpSpPr>
        <p:pic>
          <p:nvPicPr>
            <p:cNvPr id="560" name="Google Shape;560;p73"/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5411600" y="3708975"/>
              <a:ext cx="592807" cy="592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1" name="Google Shape;561;p73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6126918" y="3708975"/>
              <a:ext cx="592807" cy="5927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2" name="Google Shape;562;p73"/>
            <p:cNvPicPr preferRelativeResize="0"/>
            <p:nvPr/>
          </p:nvPicPr>
          <p:blipFill>
            <a:blip r:embed="rId14">
              <a:alphaModFix/>
            </a:blip>
            <a:stretch>
              <a:fillRect/>
            </a:stretch>
          </p:blipFill>
          <p:spPr>
            <a:xfrm>
              <a:off x="6842244" y="3708975"/>
              <a:ext cx="592804" cy="59279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3" name="Google Shape;563;p73"/>
          <p:cNvGrpSpPr/>
          <p:nvPr/>
        </p:nvGrpSpPr>
        <p:grpSpPr>
          <a:xfrm>
            <a:off x="5722205" y="2346038"/>
            <a:ext cx="3049495" cy="444000"/>
            <a:chOff x="5016930" y="2367250"/>
            <a:chExt cx="3049495" cy="444000"/>
          </a:xfrm>
        </p:grpSpPr>
        <p:pic>
          <p:nvPicPr>
            <p:cNvPr id="564" name="Google Shape;564;p73"/>
            <p:cNvPicPr preferRelativeResize="0"/>
            <p:nvPr/>
          </p:nvPicPr>
          <p:blipFill>
            <a:blip r:embed="rId15">
              <a:alphaModFix/>
            </a:blip>
            <a:stretch>
              <a:fillRect/>
            </a:stretch>
          </p:blipFill>
          <p:spPr>
            <a:xfrm>
              <a:off x="5016930" y="2411816"/>
              <a:ext cx="592799" cy="3548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65" name="Google Shape;565;p73"/>
            <p:cNvSpPr txBox="1"/>
            <p:nvPr/>
          </p:nvSpPr>
          <p:spPr>
            <a:xfrm>
              <a:off x="5609725" y="2367250"/>
              <a:ext cx="2456700" cy="44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434343"/>
                  </a:solidFill>
                  <a:latin typeface="Lexend"/>
                  <a:ea typeface="Lexend"/>
                  <a:cs typeface="Lexend"/>
                  <a:sym typeface="Lexend"/>
                </a:rPr>
                <a:t>Trainium/Inferentia</a:t>
              </a:r>
              <a:endParaRPr sz="1800">
                <a:solidFill>
                  <a:srgbClr val="434343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74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Updates since last meetup (Feb &amp; March)</a:t>
            </a:r>
            <a:endParaRPr/>
          </a:p>
        </p:txBody>
      </p:sp>
      <p:sp>
        <p:nvSpPr>
          <p:cNvPr id="571" name="Google Shape;571;p74"/>
          <p:cNvSpPr txBox="1"/>
          <p:nvPr>
            <p:ph idx="1" type="body"/>
          </p:nvPr>
        </p:nvSpPr>
        <p:spPr>
          <a:xfrm>
            <a:off x="1476725" y="821375"/>
            <a:ext cx="6190800" cy="407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Model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Hardware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Features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Performance Optimization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Refactoring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OSS Community</a:t>
            </a:r>
            <a:endParaRPr sz="2800">
              <a:solidFill>
                <a:srgbClr val="C9DAF8"/>
              </a:solidFill>
            </a:endParaRPr>
          </a:p>
        </p:txBody>
      </p:sp>
      <p:sp>
        <p:nvSpPr>
          <p:cNvPr id="572" name="Google Shape;572;p7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7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Automatic Prefix Caching </a:t>
            </a:r>
            <a:r>
              <a:rPr lang="en" sz="1550"/>
              <a:t>(by </a:t>
            </a:r>
            <a:r>
              <a:rPr lang="en" sz="155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@SageMoore</a:t>
            </a:r>
            <a:r>
              <a:rPr lang="en" sz="1550"/>
              <a:t>, </a:t>
            </a:r>
            <a:r>
              <a:rPr lang="en" sz="1550" u="sng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@ElizaWszola</a:t>
            </a:r>
            <a:r>
              <a:rPr lang="en" sz="1550"/>
              <a:t>, </a:t>
            </a:r>
            <a:r>
              <a:rPr lang="en" sz="1550" u="sng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@mgoin</a:t>
            </a:r>
            <a:r>
              <a:rPr lang="en" sz="1550"/>
              <a:t>) </a:t>
            </a:r>
            <a:endParaRPr/>
          </a:p>
        </p:txBody>
      </p:sp>
      <p:sp>
        <p:nvSpPr>
          <p:cNvPr id="578" name="Google Shape;578;p7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9" name="Google Shape;579;p75"/>
          <p:cNvSpPr txBox="1"/>
          <p:nvPr/>
        </p:nvSpPr>
        <p:spPr>
          <a:xfrm>
            <a:off x="645150" y="945625"/>
            <a:ext cx="5753400" cy="4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Example 1: </a:t>
            </a: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Multi-round conversation</a:t>
            </a:r>
            <a:endParaRPr sz="20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0" name="Google Shape;580;p75"/>
          <p:cNvSpPr txBox="1"/>
          <p:nvPr/>
        </p:nvSpPr>
        <p:spPr>
          <a:xfrm>
            <a:off x="990300" y="1631275"/>
            <a:ext cx="3274200" cy="19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3C78D8"/>
                </a:solidFill>
                <a:latin typeface="Lexend"/>
                <a:ea typeface="Lexend"/>
                <a:cs typeface="Lexend"/>
                <a:sym typeface="Lexend"/>
              </a:rPr>
              <a:t>Prompt (round 1)</a:t>
            </a:r>
            <a:endParaRPr b="1" sz="1600">
              <a:solidFill>
                <a:srgbClr val="3C78D8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Human:</a:t>
            </a:r>
            <a:r>
              <a:rPr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What's AI?</a:t>
            </a:r>
            <a:endParaRPr i="1"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LLM Result (round 1)</a:t>
            </a:r>
            <a:endParaRPr b="1" sz="1600">
              <a:solidFill>
                <a:srgbClr val="6AA84F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LLM:</a:t>
            </a:r>
            <a:r>
              <a:rPr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AI is technology that simulates human intelligence, like Siri or Google Maps.</a:t>
            </a:r>
            <a:endParaRPr i="1"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1" name="Google Shape;581;p75"/>
          <p:cNvSpPr txBox="1"/>
          <p:nvPr/>
        </p:nvSpPr>
        <p:spPr>
          <a:xfrm>
            <a:off x="5198250" y="1631275"/>
            <a:ext cx="3274200" cy="27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3C78D8"/>
                </a:solidFill>
                <a:latin typeface="Lexend"/>
                <a:ea typeface="Lexend"/>
                <a:cs typeface="Lexend"/>
                <a:sym typeface="Lexend"/>
              </a:rPr>
              <a:t>Prompt (round 2)</a:t>
            </a:r>
            <a:endParaRPr b="1" sz="1600">
              <a:solidFill>
                <a:srgbClr val="3C78D8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Human:</a:t>
            </a:r>
            <a:r>
              <a:rPr i="1" lang="en" sz="16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 What's AI?</a:t>
            </a:r>
            <a:endParaRPr i="1" sz="1600"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LLM:</a:t>
            </a:r>
            <a:r>
              <a:rPr i="1" lang="en" sz="16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 AI is technology that simulates human intelligence, like Siri or Google Maps.</a:t>
            </a:r>
            <a:endParaRPr i="1" sz="1600"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Human:</a:t>
            </a:r>
            <a:r>
              <a:rPr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Cool, thanks!</a:t>
            </a:r>
            <a:endParaRPr i="1"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6AA84F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LLM Result (round 2)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LLM:</a:t>
            </a:r>
            <a:r>
              <a:rPr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No problem!</a:t>
            </a:r>
            <a:endParaRPr i="1"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582" name="Google Shape;582;p75"/>
          <p:cNvCxnSpPr/>
          <p:nvPr/>
        </p:nvCxnSpPr>
        <p:spPr>
          <a:xfrm>
            <a:off x="3235450" y="2133200"/>
            <a:ext cx="1864500" cy="346800"/>
          </a:xfrm>
          <a:prstGeom prst="straightConnector1">
            <a:avLst/>
          </a:prstGeom>
          <a:noFill/>
          <a:ln cap="flat" cmpd="sng" w="19050">
            <a:solidFill>
              <a:srgbClr val="CC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83" name="Google Shape;583;p75"/>
          <p:cNvCxnSpPr/>
          <p:nvPr/>
        </p:nvCxnSpPr>
        <p:spPr>
          <a:xfrm flipH="1" rot="10800000">
            <a:off x="4110375" y="2488825"/>
            <a:ext cx="981000" cy="731400"/>
          </a:xfrm>
          <a:prstGeom prst="straightConnector1">
            <a:avLst/>
          </a:prstGeom>
          <a:noFill/>
          <a:ln cap="flat" cmpd="sng" w="19050">
            <a:solidFill>
              <a:srgbClr val="CC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84" name="Google Shape;584;p75"/>
          <p:cNvSpPr txBox="1"/>
          <p:nvPr/>
        </p:nvSpPr>
        <p:spPr>
          <a:xfrm>
            <a:off x="3597800" y="1796200"/>
            <a:ext cx="1422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Cached</a:t>
            </a:r>
            <a:endParaRPr sz="1800"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7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Automatic Prefix Caching </a:t>
            </a:r>
            <a:r>
              <a:rPr lang="en" sz="1550"/>
              <a:t>(by </a:t>
            </a:r>
            <a:r>
              <a:rPr lang="en" sz="155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@SageMoore</a:t>
            </a:r>
            <a:r>
              <a:rPr lang="en" sz="1550"/>
              <a:t>, </a:t>
            </a:r>
            <a:r>
              <a:rPr lang="en" sz="1550" u="sng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@ElizaWszola</a:t>
            </a:r>
            <a:r>
              <a:rPr lang="en" sz="1550"/>
              <a:t>, </a:t>
            </a:r>
            <a:r>
              <a:rPr lang="en" sz="1550" u="sng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@mgoin</a:t>
            </a:r>
            <a:r>
              <a:rPr lang="en" sz="1550"/>
              <a:t>) </a:t>
            </a:r>
            <a:endParaRPr/>
          </a:p>
        </p:txBody>
      </p:sp>
      <p:sp>
        <p:nvSpPr>
          <p:cNvPr id="590" name="Google Shape;590;p7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1" name="Google Shape;591;p76"/>
          <p:cNvSpPr txBox="1"/>
          <p:nvPr/>
        </p:nvSpPr>
        <p:spPr>
          <a:xfrm>
            <a:off x="645150" y="945625"/>
            <a:ext cx="5753400" cy="4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Example 2: </a:t>
            </a: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Shared system prompt</a:t>
            </a:r>
            <a:endParaRPr sz="20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92" name="Google Shape;592;p76"/>
          <p:cNvSpPr txBox="1"/>
          <p:nvPr/>
        </p:nvSpPr>
        <p:spPr>
          <a:xfrm>
            <a:off x="793775" y="1881375"/>
            <a:ext cx="1532400" cy="62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Request A</a:t>
            </a:r>
            <a:endParaRPr b="1"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93" name="Google Shape;593;p76"/>
          <p:cNvSpPr txBox="1"/>
          <p:nvPr/>
        </p:nvSpPr>
        <p:spPr>
          <a:xfrm>
            <a:off x="2449575" y="1881375"/>
            <a:ext cx="5901000" cy="62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 chat between a curious user and an artificial intelligence assistant. The assistant gives helpful, detailed, and polite answers to the user's questions. User: Hello!</a:t>
            </a:r>
            <a:endParaRPr i="1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594" name="Google Shape;594;p76"/>
          <p:cNvGrpSpPr/>
          <p:nvPr/>
        </p:nvGrpSpPr>
        <p:grpSpPr>
          <a:xfrm>
            <a:off x="793775" y="2735675"/>
            <a:ext cx="7556800" cy="625200"/>
            <a:chOff x="793775" y="2735675"/>
            <a:chExt cx="7556800" cy="625200"/>
          </a:xfrm>
        </p:grpSpPr>
        <p:sp>
          <p:nvSpPr>
            <p:cNvPr id="595" name="Google Shape;595;p76"/>
            <p:cNvSpPr txBox="1"/>
            <p:nvPr/>
          </p:nvSpPr>
          <p:spPr>
            <a:xfrm>
              <a:off x="793775" y="2735675"/>
              <a:ext cx="15324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800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Request B</a:t>
              </a:r>
              <a:endParaRPr b="1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596" name="Google Shape;596;p76"/>
            <p:cNvSpPr txBox="1"/>
            <p:nvPr/>
          </p:nvSpPr>
          <p:spPr>
            <a:xfrm>
              <a:off x="2449575" y="2735675"/>
              <a:ext cx="59010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>
                  <a:solidFill>
                    <a:srgbClr val="CC0000"/>
                  </a:solidFill>
                  <a:latin typeface="Lexend"/>
                  <a:ea typeface="Lexend"/>
                  <a:cs typeface="Lexend"/>
                  <a:sym typeface="Lexend"/>
                </a:rPr>
                <a:t>A chat between a curious user and an artificial intelligence assistant. The assistant gives helpful, detailed, and polite answers to the user's questions. User: </a:t>
              </a:r>
              <a:r>
                <a:rPr i="1" lang="en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How are you?</a:t>
              </a:r>
              <a:endParaRPr i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597" name="Google Shape;597;p76"/>
          <p:cNvGrpSpPr/>
          <p:nvPr/>
        </p:nvGrpSpPr>
        <p:grpSpPr>
          <a:xfrm>
            <a:off x="793600" y="3589975"/>
            <a:ext cx="7556800" cy="625200"/>
            <a:chOff x="793600" y="3589975"/>
            <a:chExt cx="7556800" cy="625200"/>
          </a:xfrm>
        </p:grpSpPr>
        <p:sp>
          <p:nvSpPr>
            <p:cNvPr id="598" name="Google Shape;598;p76"/>
            <p:cNvSpPr txBox="1"/>
            <p:nvPr/>
          </p:nvSpPr>
          <p:spPr>
            <a:xfrm>
              <a:off x="793600" y="3589975"/>
              <a:ext cx="15324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800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Request C</a:t>
              </a:r>
              <a:endParaRPr b="1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599" name="Google Shape;599;p76"/>
            <p:cNvSpPr txBox="1"/>
            <p:nvPr/>
          </p:nvSpPr>
          <p:spPr>
            <a:xfrm>
              <a:off x="2449400" y="3589975"/>
              <a:ext cx="59010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>
                  <a:solidFill>
                    <a:srgbClr val="CC0000"/>
                  </a:solidFill>
                  <a:latin typeface="Lexend"/>
                  <a:ea typeface="Lexend"/>
                  <a:cs typeface="Lexend"/>
                  <a:sym typeface="Lexend"/>
                </a:rPr>
                <a:t>A chat between a curious user and an artificial intelligence assistant. The assistant </a:t>
              </a:r>
              <a:r>
                <a:rPr i="1" lang="en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speaks French. User: </a:t>
              </a:r>
              <a:r>
                <a:rPr i="1" lang="en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Bonjour!</a:t>
              </a:r>
              <a:endParaRPr i="1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7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Automatic Prefix Caching </a:t>
            </a:r>
            <a:r>
              <a:rPr lang="en" sz="1550"/>
              <a:t>(by </a:t>
            </a:r>
            <a:r>
              <a:rPr lang="en" sz="1550" u="sng">
                <a:solidFill>
                  <a:schemeClr val="hlink"/>
                </a:solidFill>
                <a:hlinkClick r:id="rId3"/>
              </a:rPr>
              <a:t>@SageMoore</a:t>
            </a:r>
            <a:r>
              <a:rPr lang="en" sz="1550"/>
              <a:t>, </a:t>
            </a:r>
            <a:r>
              <a:rPr lang="en" sz="1550" u="sng">
                <a:solidFill>
                  <a:schemeClr val="hlink"/>
                </a:solidFill>
                <a:hlinkClick r:id="rId4"/>
              </a:rPr>
              <a:t>@ElizaWszola</a:t>
            </a:r>
            <a:r>
              <a:rPr lang="en" sz="1550"/>
              <a:t>, </a:t>
            </a:r>
            <a:r>
              <a:rPr lang="en" sz="1550" u="sng">
                <a:solidFill>
                  <a:schemeClr val="hlink"/>
                </a:solidFill>
                <a:hlinkClick r:id="rId5"/>
              </a:rPr>
              <a:t>@mgoin</a:t>
            </a:r>
            <a:r>
              <a:rPr lang="en" sz="1550"/>
              <a:t>) </a:t>
            </a:r>
            <a:endParaRPr sz="1550"/>
          </a:p>
        </p:txBody>
      </p:sp>
      <p:sp>
        <p:nvSpPr>
          <p:cNvPr id="605" name="Google Shape;605;p7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6" name="Google Shape;606;p77"/>
          <p:cNvSpPr txBox="1"/>
          <p:nvPr/>
        </p:nvSpPr>
        <p:spPr>
          <a:xfrm>
            <a:off x="904825" y="1497225"/>
            <a:ext cx="7334700" cy="25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All</a:t>
            </a:r>
            <a:r>
              <a:rPr lang="en" sz="18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 prefixes 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are</a:t>
            </a:r>
            <a:r>
              <a:rPr lang="en" sz="18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 a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utomatically</a:t>
            </a:r>
            <a:r>
              <a:rPr lang="en" sz="18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 cached in vLLM’s paged memory. New requests can directly use the cached prefix without recomputation.</a:t>
            </a:r>
            <a:endParaRPr sz="1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When running out of blocks, the partial prefixes will be freed with LRU order.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Implemented in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6"/>
              </a:rPr>
              <a:t>PR #2762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. Enable the feature by passing </a:t>
            </a:r>
            <a:r>
              <a:rPr lang="en" sz="1800">
                <a:highlight>
                  <a:schemeClr val="lt2"/>
                </a:highlight>
                <a:latin typeface="Consolas"/>
                <a:ea typeface="Consolas"/>
                <a:cs typeface="Consolas"/>
                <a:sym typeface="Consolas"/>
              </a:rPr>
              <a:t>--enable-prefix-caching</a:t>
            </a:r>
            <a:endParaRPr sz="1800">
              <a:highlight>
                <a:schemeClr val="lt2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7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Guided Decoding </a:t>
            </a:r>
            <a:r>
              <a:rPr lang="en" sz="1550"/>
              <a:t>(by </a:t>
            </a:r>
            <a:r>
              <a:rPr lang="en" sz="1550" u="sng">
                <a:solidFill>
                  <a:schemeClr val="hlink"/>
                </a:solidFill>
                <a:hlinkClick r:id="rId3"/>
              </a:rPr>
              <a:t>@felixzhu555</a:t>
            </a:r>
            <a:r>
              <a:rPr lang="en" sz="1550"/>
              <a:t>, </a:t>
            </a:r>
            <a:r>
              <a:rPr lang="en" sz="1550" u="sng">
                <a:solidFill>
                  <a:schemeClr val="hlink"/>
                </a:solidFill>
                <a:hlinkClick r:id="rId4"/>
              </a:rPr>
              <a:t>@br3no</a:t>
            </a:r>
            <a:r>
              <a:rPr lang="en" sz="1550"/>
              <a:t>, </a:t>
            </a:r>
            <a:r>
              <a:rPr lang="en" sz="1550" u="sng">
                <a:solidFill>
                  <a:schemeClr val="hlink"/>
                </a:solidFill>
                <a:hlinkClick r:id="rId5"/>
              </a:rPr>
              <a:t>@simon-mo</a:t>
            </a:r>
            <a:r>
              <a:rPr lang="en" sz="1550"/>
              <a:t>) </a:t>
            </a:r>
            <a:endParaRPr/>
          </a:p>
        </p:txBody>
      </p:sp>
      <p:sp>
        <p:nvSpPr>
          <p:cNvPr id="612" name="Google Shape;612;p7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13" name="Google Shape;613;p78"/>
          <p:cNvPicPr preferRelativeResize="0"/>
          <p:nvPr/>
        </p:nvPicPr>
        <p:blipFill rotWithShape="1">
          <a:blip r:embed="rId6">
            <a:alphaModFix/>
          </a:blip>
          <a:srcRect b="23942" l="0" r="0" t="0"/>
          <a:stretch/>
        </p:blipFill>
        <p:spPr>
          <a:xfrm>
            <a:off x="808100" y="2977825"/>
            <a:ext cx="3500651" cy="15074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614" name="Google Shape;614;p7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40354" y="934800"/>
            <a:ext cx="4021746" cy="3582737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78"/>
          <p:cNvSpPr txBox="1"/>
          <p:nvPr/>
        </p:nvSpPr>
        <p:spPr>
          <a:xfrm>
            <a:off x="904825" y="887625"/>
            <a:ext cx="3617100" cy="25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Support 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via Outlines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Support for Regex, JSON Schema, Grammar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OpenAI compatibility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Lexend"/>
              <a:buChar char="○"/>
            </a:pPr>
            <a:r>
              <a:rPr i="1" lang="en" sz="1800">
                <a:latin typeface="Lexend"/>
                <a:ea typeface="Lexend"/>
                <a:cs typeface="Lexend"/>
                <a:sym typeface="Lexend"/>
              </a:rPr>
              <a:t>*function calling work in progress</a:t>
            </a:r>
            <a:endParaRPr i="1" sz="18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Lexend"/>
                <a:ea typeface="Lexend"/>
                <a:cs typeface="Lexend"/>
                <a:sym typeface="Lexend"/>
              </a:rPr>
              <a:t>Topics</a:t>
            </a:r>
            <a:endParaRPr sz="3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14" name="Google Shape;314;p5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Font typeface="Lexend"/>
              <a:buChar char="●"/>
            </a:pPr>
            <a:r>
              <a:rPr lang="en" sz="3200">
                <a:latin typeface="Lexend"/>
                <a:ea typeface="Lexend"/>
                <a:cs typeface="Lexend"/>
                <a:sym typeface="Lexend"/>
              </a:rPr>
              <a:t>vLLM Overview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Font typeface="Lexend"/>
              <a:buChar char="●"/>
            </a:pPr>
            <a:r>
              <a:rPr lang="en" sz="3200"/>
              <a:t>Project</a:t>
            </a:r>
            <a:r>
              <a:rPr lang="en" sz="3200">
                <a:latin typeface="Lexend"/>
                <a:ea typeface="Lexend"/>
                <a:cs typeface="Lexend"/>
                <a:sym typeface="Lexend"/>
              </a:rPr>
              <a:t> Update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Font typeface="Lexend"/>
              <a:buChar char="●"/>
            </a:pPr>
            <a:r>
              <a:rPr lang="en" sz="3200">
                <a:latin typeface="Lexend"/>
                <a:ea typeface="Lexend"/>
                <a:cs typeface="Lexend"/>
                <a:sym typeface="Lexend"/>
              </a:rPr>
              <a:t>Development Roadmap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15" name="Google Shape;315;p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79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Updates since last meetup (Feb &amp; March)</a:t>
            </a:r>
            <a:endParaRPr/>
          </a:p>
        </p:txBody>
      </p:sp>
      <p:sp>
        <p:nvSpPr>
          <p:cNvPr id="621" name="Google Shape;621;p79"/>
          <p:cNvSpPr txBox="1"/>
          <p:nvPr>
            <p:ph idx="1" type="body"/>
          </p:nvPr>
        </p:nvSpPr>
        <p:spPr>
          <a:xfrm>
            <a:off x="1476725" y="821375"/>
            <a:ext cx="6190800" cy="407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Model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Hardware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Features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Performance Optimization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Refactoring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OSS Community</a:t>
            </a:r>
            <a:endParaRPr sz="2800">
              <a:solidFill>
                <a:srgbClr val="C9DAF8"/>
              </a:solidFill>
            </a:endParaRPr>
          </a:p>
        </p:txBody>
      </p:sp>
      <p:sp>
        <p:nvSpPr>
          <p:cNvPr id="622" name="Google Shape;622;p7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8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Performance: Optimized MoE Kernels</a:t>
            </a:r>
            <a:endParaRPr/>
          </a:p>
        </p:txBody>
      </p:sp>
      <p:sp>
        <p:nvSpPr>
          <p:cNvPr id="628" name="Google Shape;628;p80"/>
          <p:cNvSpPr txBox="1"/>
          <p:nvPr>
            <p:ph idx="1" type="body"/>
          </p:nvPr>
        </p:nvSpPr>
        <p:spPr>
          <a:xfrm>
            <a:off x="1256550" y="913825"/>
            <a:ext cx="6630900" cy="101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Triton grouped GEMM kernel with tuned tile sizes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Up to 20% E2E latency reduction (DBRX)</a:t>
            </a:r>
            <a:endParaRPr/>
          </a:p>
        </p:txBody>
      </p:sp>
      <p:sp>
        <p:nvSpPr>
          <p:cNvPr id="629" name="Google Shape;629;p8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0" name="Google Shape;630;p80"/>
          <p:cNvSpPr/>
          <p:nvPr/>
        </p:nvSpPr>
        <p:spPr>
          <a:xfrm>
            <a:off x="545900" y="2474950"/>
            <a:ext cx="914400" cy="10872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Expert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1" name="Google Shape;631;p80"/>
          <p:cNvSpPr/>
          <p:nvPr/>
        </p:nvSpPr>
        <p:spPr>
          <a:xfrm>
            <a:off x="1851600" y="2474950"/>
            <a:ext cx="1803600" cy="915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2" name="Google Shape;632;p80"/>
          <p:cNvSpPr/>
          <p:nvPr/>
        </p:nvSpPr>
        <p:spPr>
          <a:xfrm>
            <a:off x="698300" y="2627350"/>
            <a:ext cx="914400" cy="10872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Expert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3" name="Google Shape;633;p80"/>
          <p:cNvSpPr/>
          <p:nvPr/>
        </p:nvSpPr>
        <p:spPr>
          <a:xfrm>
            <a:off x="850700" y="2779750"/>
            <a:ext cx="914400" cy="10872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Expert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4" name="Google Shape;634;p80"/>
          <p:cNvSpPr/>
          <p:nvPr/>
        </p:nvSpPr>
        <p:spPr>
          <a:xfrm>
            <a:off x="1003100" y="2932150"/>
            <a:ext cx="914400" cy="10872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Expert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5" name="Google Shape;635;p80"/>
          <p:cNvSpPr/>
          <p:nvPr/>
        </p:nvSpPr>
        <p:spPr>
          <a:xfrm>
            <a:off x="2004000" y="2627350"/>
            <a:ext cx="548700" cy="915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6" name="Google Shape;636;p80"/>
          <p:cNvSpPr/>
          <p:nvPr/>
        </p:nvSpPr>
        <p:spPr>
          <a:xfrm>
            <a:off x="2156400" y="2779750"/>
            <a:ext cx="2215500" cy="915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7" name="Google Shape;637;p80"/>
          <p:cNvSpPr/>
          <p:nvPr/>
        </p:nvSpPr>
        <p:spPr>
          <a:xfrm>
            <a:off x="2308800" y="2932150"/>
            <a:ext cx="1197600" cy="915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Tokens routed to Expert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38" name="Google Shape;638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1525" y="1928663"/>
            <a:ext cx="3716823" cy="2617476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80"/>
          <p:cNvSpPr txBox="1"/>
          <p:nvPr>
            <p:ph idx="1" type="body"/>
          </p:nvPr>
        </p:nvSpPr>
        <p:spPr>
          <a:xfrm>
            <a:off x="1217400" y="1954625"/>
            <a:ext cx="1674000" cy="3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/>
              <a:t>Grouped GEMM</a:t>
            </a:r>
            <a:endParaRPr sz="1500"/>
          </a:p>
        </p:txBody>
      </p:sp>
      <p:sp>
        <p:nvSpPr>
          <p:cNvPr id="640" name="Google Shape;640;p80"/>
          <p:cNvSpPr txBox="1"/>
          <p:nvPr>
            <p:ph idx="1" type="body"/>
          </p:nvPr>
        </p:nvSpPr>
        <p:spPr>
          <a:xfrm>
            <a:off x="1217400" y="4748875"/>
            <a:ext cx="1674000" cy="3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500"/>
              <a:t>Tile sizes</a:t>
            </a:r>
            <a:endParaRPr sz="1500"/>
          </a:p>
        </p:txBody>
      </p:sp>
      <p:sp>
        <p:nvSpPr>
          <p:cNvPr id="641" name="Google Shape;641;p80"/>
          <p:cNvSpPr/>
          <p:nvPr/>
        </p:nvSpPr>
        <p:spPr>
          <a:xfrm>
            <a:off x="955250" y="4363425"/>
            <a:ext cx="374700" cy="3747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42" name="Google Shape;642;p80"/>
          <p:cNvSpPr/>
          <p:nvPr/>
        </p:nvSpPr>
        <p:spPr>
          <a:xfrm>
            <a:off x="1699200" y="4363425"/>
            <a:ext cx="633900" cy="2508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43" name="Google Shape;643;p80"/>
          <p:cNvSpPr/>
          <p:nvPr/>
        </p:nvSpPr>
        <p:spPr>
          <a:xfrm>
            <a:off x="2702350" y="4363425"/>
            <a:ext cx="267900" cy="4620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44" name="Google Shape;644;p80"/>
          <p:cNvSpPr/>
          <p:nvPr/>
        </p:nvSpPr>
        <p:spPr>
          <a:xfrm>
            <a:off x="1858350" y="4088488"/>
            <a:ext cx="392100" cy="1296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81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Performance: Marlin Kernel for Quantization</a:t>
            </a:r>
            <a:endParaRPr/>
          </a:p>
        </p:txBody>
      </p:sp>
      <p:sp>
        <p:nvSpPr>
          <p:cNvPr id="650" name="Google Shape;650;p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51" name="Google Shape;651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5214" y="789125"/>
            <a:ext cx="6033576" cy="40265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8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Speculative Decoding </a:t>
            </a:r>
            <a:r>
              <a:rPr lang="en" sz="1800" u="sng">
                <a:solidFill>
                  <a:srgbClr val="1D9BF0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@cadedaniel</a:t>
            </a:r>
            <a:r>
              <a:rPr lang="en"/>
              <a:t> </a:t>
            </a:r>
            <a:endParaRPr/>
          </a:p>
        </p:txBody>
      </p:sp>
      <p:sp>
        <p:nvSpPr>
          <p:cNvPr id="657" name="Google Shape;657;p8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8" name="Google Shape;658;p82"/>
          <p:cNvSpPr/>
          <p:nvPr/>
        </p:nvSpPr>
        <p:spPr>
          <a:xfrm>
            <a:off x="2635650" y="923875"/>
            <a:ext cx="2597400" cy="488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Lookahead Scheduler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(schedule more than 1 slots)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59" name="Google Shape;659;p82"/>
          <p:cNvSpPr/>
          <p:nvPr/>
        </p:nvSpPr>
        <p:spPr>
          <a:xfrm>
            <a:off x="2755500" y="1732375"/>
            <a:ext cx="2357700" cy="488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Speculative Worker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0" name="Google Shape;660;p82"/>
          <p:cNvSpPr/>
          <p:nvPr/>
        </p:nvSpPr>
        <p:spPr>
          <a:xfrm>
            <a:off x="7072075" y="1412575"/>
            <a:ext cx="1400400" cy="831300"/>
          </a:xfrm>
          <a:prstGeom prst="rect">
            <a:avLst/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Target Model KV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1" name="Google Shape;661;p82"/>
          <p:cNvSpPr/>
          <p:nvPr/>
        </p:nvSpPr>
        <p:spPr>
          <a:xfrm>
            <a:off x="6228100" y="1412575"/>
            <a:ext cx="844200" cy="8313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Draft Model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KV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2" name="Google Shape;662;p82"/>
          <p:cNvSpPr/>
          <p:nvPr/>
        </p:nvSpPr>
        <p:spPr>
          <a:xfrm>
            <a:off x="882500" y="2728700"/>
            <a:ext cx="2357700" cy="488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Draft Worker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3" name="Google Shape;663;p82"/>
          <p:cNvSpPr/>
          <p:nvPr/>
        </p:nvSpPr>
        <p:spPr>
          <a:xfrm>
            <a:off x="3994775" y="2728700"/>
            <a:ext cx="2357700" cy="488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Target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 Worker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664" name="Google Shape;664;p82"/>
          <p:cNvCxnSpPr>
            <a:stCxn id="658" idx="3"/>
            <a:endCxn id="661" idx="0"/>
          </p:cNvCxnSpPr>
          <p:nvPr/>
        </p:nvCxnSpPr>
        <p:spPr>
          <a:xfrm>
            <a:off x="5233050" y="1168225"/>
            <a:ext cx="1417200" cy="2445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5" name="Google Shape;665;p82"/>
          <p:cNvCxnSpPr>
            <a:endCxn id="660" idx="0"/>
          </p:cNvCxnSpPr>
          <p:nvPr/>
        </p:nvCxnSpPr>
        <p:spPr>
          <a:xfrm>
            <a:off x="5330875" y="1165375"/>
            <a:ext cx="2441400" cy="2472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6" name="Google Shape;666;p82"/>
          <p:cNvCxnSpPr>
            <a:stCxn id="658" idx="2"/>
            <a:endCxn id="659" idx="0"/>
          </p:cNvCxnSpPr>
          <p:nvPr/>
        </p:nvCxnSpPr>
        <p:spPr>
          <a:xfrm>
            <a:off x="3934350" y="1412575"/>
            <a:ext cx="0" cy="319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7" name="Google Shape;667;p82"/>
          <p:cNvCxnSpPr>
            <a:stCxn id="659" idx="2"/>
            <a:endCxn id="662" idx="0"/>
          </p:cNvCxnSpPr>
          <p:nvPr/>
        </p:nvCxnSpPr>
        <p:spPr>
          <a:xfrm rot="5400000">
            <a:off x="2744100" y="1538425"/>
            <a:ext cx="507600" cy="1872900"/>
          </a:xfrm>
          <a:prstGeom prst="bentConnector3">
            <a:avLst>
              <a:gd fmla="val 50002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8" name="Google Shape;668;p82"/>
          <p:cNvCxnSpPr>
            <a:stCxn id="659" idx="2"/>
            <a:endCxn id="663" idx="0"/>
          </p:cNvCxnSpPr>
          <p:nvPr/>
        </p:nvCxnSpPr>
        <p:spPr>
          <a:xfrm flipH="1" rot="-5400000">
            <a:off x="4300200" y="1855225"/>
            <a:ext cx="507600" cy="1239300"/>
          </a:xfrm>
          <a:prstGeom prst="bentConnector3">
            <a:avLst>
              <a:gd fmla="val 50002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69" name="Google Shape;669;p82"/>
          <p:cNvSpPr/>
          <p:nvPr/>
        </p:nvSpPr>
        <p:spPr>
          <a:xfrm>
            <a:off x="475700" y="2382450"/>
            <a:ext cx="3171300" cy="1957800"/>
          </a:xfrm>
          <a:prstGeom prst="rect">
            <a:avLst/>
          </a:prstGeom>
          <a:noFill/>
          <a:ln cap="flat" cmpd="sng" w="38100">
            <a:solidFill>
              <a:schemeClr val="accent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70" name="Google Shape;670;p82"/>
          <p:cNvSpPr txBox="1"/>
          <p:nvPr/>
        </p:nvSpPr>
        <p:spPr>
          <a:xfrm>
            <a:off x="820325" y="3293575"/>
            <a:ext cx="23577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Small Draft model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In the future: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Other propose methods (ngram, RAG, …)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71" name="Google Shape;671;p82"/>
          <p:cNvSpPr txBox="1"/>
          <p:nvPr/>
        </p:nvSpPr>
        <p:spPr>
          <a:xfrm>
            <a:off x="1200200" y="4501625"/>
            <a:ext cx="1872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Propose</a:t>
            </a:r>
            <a:endParaRPr sz="17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72" name="Google Shape;672;p82"/>
          <p:cNvSpPr/>
          <p:nvPr/>
        </p:nvSpPr>
        <p:spPr>
          <a:xfrm>
            <a:off x="6700250" y="2685675"/>
            <a:ext cx="1645500" cy="488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Rejection Sampler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673" name="Google Shape;673;p82"/>
          <p:cNvCxnSpPr>
            <a:stCxn id="659" idx="2"/>
            <a:endCxn id="672" idx="0"/>
          </p:cNvCxnSpPr>
          <p:nvPr/>
        </p:nvCxnSpPr>
        <p:spPr>
          <a:xfrm flipH="1" rot="-5400000">
            <a:off x="5496300" y="659125"/>
            <a:ext cx="464700" cy="3588600"/>
          </a:xfrm>
          <a:prstGeom prst="bentConnector3">
            <a:avLst>
              <a:gd fmla="val 5439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74" name="Google Shape;674;p82"/>
          <p:cNvSpPr txBox="1"/>
          <p:nvPr/>
        </p:nvSpPr>
        <p:spPr>
          <a:xfrm>
            <a:off x="4286500" y="3537175"/>
            <a:ext cx="1872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Score</a:t>
            </a:r>
            <a:endParaRPr sz="17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75" name="Google Shape;675;p82"/>
          <p:cNvSpPr txBox="1"/>
          <p:nvPr/>
        </p:nvSpPr>
        <p:spPr>
          <a:xfrm>
            <a:off x="6739975" y="3451300"/>
            <a:ext cx="1872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Accept</a:t>
            </a:r>
            <a:endParaRPr sz="17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76" name="Google Shape;676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61050" y="3600475"/>
            <a:ext cx="319800" cy="31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8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5928" y="3559775"/>
            <a:ext cx="319800" cy="31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" name="Google Shape;678;p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98400" y="4564925"/>
            <a:ext cx="319800" cy="31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83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Updates since last meetup (Feb &amp; March)</a:t>
            </a:r>
            <a:endParaRPr/>
          </a:p>
        </p:txBody>
      </p:sp>
      <p:sp>
        <p:nvSpPr>
          <p:cNvPr id="684" name="Google Shape;684;p83"/>
          <p:cNvSpPr txBox="1"/>
          <p:nvPr>
            <p:ph idx="1" type="body"/>
          </p:nvPr>
        </p:nvSpPr>
        <p:spPr>
          <a:xfrm>
            <a:off x="1476725" y="821375"/>
            <a:ext cx="6190800" cy="407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Model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Hardware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Features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Performance Optimization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Refactoring</a:t>
            </a:r>
            <a:endParaRPr sz="2800">
              <a:solidFill>
                <a:srgbClr val="4A86E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OSS Community</a:t>
            </a:r>
            <a:endParaRPr sz="2800">
              <a:solidFill>
                <a:srgbClr val="C9DAF8"/>
              </a:solidFill>
            </a:endParaRPr>
          </a:p>
        </p:txBody>
      </p:sp>
      <p:sp>
        <p:nvSpPr>
          <p:cNvPr id="685" name="Google Shape;685;p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8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Refactoring: Attention Backend</a:t>
            </a:r>
            <a:endParaRPr/>
          </a:p>
        </p:txBody>
      </p:sp>
      <p:sp>
        <p:nvSpPr>
          <p:cNvPr id="691" name="Google Shape;691;p84"/>
          <p:cNvSpPr txBox="1"/>
          <p:nvPr>
            <p:ph idx="1" type="body"/>
          </p:nvPr>
        </p:nvSpPr>
        <p:spPr>
          <a:xfrm>
            <a:off x="311700" y="923875"/>
            <a:ext cx="8520600" cy="59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Goal: </a:t>
            </a:r>
            <a:r>
              <a:rPr lang="en">
                <a:solidFill>
                  <a:srgbClr val="1D9BF0"/>
                </a:solidFill>
              </a:rPr>
              <a:t>Easily plug in different attention implementations</a:t>
            </a:r>
            <a:r>
              <a:rPr lang="en"/>
              <a:t> for different hardware</a:t>
            </a:r>
            <a:r>
              <a:rPr lang="en"/>
              <a:t> and models</a:t>
            </a:r>
            <a:endParaRPr/>
          </a:p>
        </p:txBody>
      </p:sp>
      <p:sp>
        <p:nvSpPr>
          <p:cNvPr id="692" name="Google Shape;692;p8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3" name="Google Shape;693;p84"/>
          <p:cNvSpPr/>
          <p:nvPr/>
        </p:nvSpPr>
        <p:spPr>
          <a:xfrm>
            <a:off x="3574400" y="2952875"/>
            <a:ext cx="1851600" cy="632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Attention Abstraction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4" name="Google Shape;694;p84"/>
          <p:cNvSpPr/>
          <p:nvPr/>
        </p:nvSpPr>
        <p:spPr>
          <a:xfrm>
            <a:off x="338600" y="4102775"/>
            <a:ext cx="1851600" cy="5175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flash-attn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Backend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5" name="Google Shape;695;p84"/>
          <p:cNvSpPr/>
          <p:nvPr/>
        </p:nvSpPr>
        <p:spPr>
          <a:xfrm>
            <a:off x="2543675" y="4102775"/>
            <a:ext cx="1851600" cy="5175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xFormers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Backend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6" name="Google Shape;696;p84"/>
          <p:cNvSpPr/>
          <p:nvPr/>
        </p:nvSpPr>
        <p:spPr>
          <a:xfrm>
            <a:off x="4748750" y="4102775"/>
            <a:ext cx="1851600" cy="5175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ROCm + Triton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Backend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7" name="Google Shape;697;p84"/>
          <p:cNvSpPr/>
          <p:nvPr/>
        </p:nvSpPr>
        <p:spPr>
          <a:xfrm>
            <a:off x="6953825" y="4102775"/>
            <a:ext cx="1851600" cy="5175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PyTorch SDPA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Backend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698" name="Google Shape;698;p84"/>
          <p:cNvCxnSpPr>
            <a:stCxn id="693" idx="2"/>
            <a:endCxn id="694" idx="0"/>
          </p:cNvCxnSpPr>
          <p:nvPr/>
        </p:nvCxnSpPr>
        <p:spPr>
          <a:xfrm flipH="1">
            <a:off x="1264400" y="3585275"/>
            <a:ext cx="3235800" cy="51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99" name="Google Shape;699;p84"/>
          <p:cNvCxnSpPr>
            <a:stCxn id="693" idx="2"/>
            <a:endCxn id="695" idx="0"/>
          </p:cNvCxnSpPr>
          <p:nvPr/>
        </p:nvCxnSpPr>
        <p:spPr>
          <a:xfrm flipH="1">
            <a:off x="3469400" y="3585275"/>
            <a:ext cx="1030800" cy="51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00" name="Google Shape;700;p84"/>
          <p:cNvCxnSpPr>
            <a:stCxn id="693" idx="2"/>
            <a:endCxn id="696" idx="0"/>
          </p:cNvCxnSpPr>
          <p:nvPr/>
        </p:nvCxnSpPr>
        <p:spPr>
          <a:xfrm>
            <a:off x="4500200" y="3585275"/>
            <a:ext cx="1174500" cy="51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01" name="Google Shape;701;p84"/>
          <p:cNvCxnSpPr>
            <a:stCxn id="693" idx="2"/>
            <a:endCxn id="697" idx="0"/>
          </p:cNvCxnSpPr>
          <p:nvPr/>
        </p:nvCxnSpPr>
        <p:spPr>
          <a:xfrm>
            <a:off x="4500200" y="3585275"/>
            <a:ext cx="3379500" cy="517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02" name="Google Shape;702;p84"/>
          <p:cNvSpPr/>
          <p:nvPr/>
        </p:nvSpPr>
        <p:spPr>
          <a:xfrm>
            <a:off x="4748750" y="1801825"/>
            <a:ext cx="1656900" cy="825900"/>
          </a:xfrm>
          <a:prstGeom prst="foldedCorner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Attention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Metadata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703" name="Google Shape;703;p84"/>
          <p:cNvGraphicFramePr/>
          <p:nvPr/>
        </p:nvGraphicFramePr>
        <p:xfrm>
          <a:off x="3244900" y="17646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{CCCBC293-042B-4A67-96B6-F2DB4EC2D0F2}</a:tableStyleId>
              </a:tblPr>
              <a:tblGrid>
                <a:gridCol w="230075"/>
                <a:gridCol w="230075"/>
                <a:gridCol w="230075"/>
              </a:tblGrid>
              <a:tr h="225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</a:tr>
            </a:tbl>
          </a:graphicData>
        </a:graphic>
      </p:graphicFrame>
      <p:sp>
        <p:nvSpPr>
          <p:cNvPr id="704" name="Google Shape;704;p84"/>
          <p:cNvSpPr txBox="1"/>
          <p:nvPr>
            <p:ph idx="1" type="body"/>
          </p:nvPr>
        </p:nvSpPr>
        <p:spPr>
          <a:xfrm>
            <a:off x="2427775" y="1690038"/>
            <a:ext cx="916200" cy="3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/>
              <a:t>query</a:t>
            </a:r>
            <a:endParaRPr sz="1300"/>
          </a:p>
        </p:txBody>
      </p:sp>
      <p:graphicFrame>
        <p:nvGraphicFramePr>
          <p:cNvPr id="705" name="Google Shape;705;p84"/>
          <p:cNvGraphicFramePr/>
          <p:nvPr/>
        </p:nvGraphicFramePr>
        <p:xfrm>
          <a:off x="3244900" y="2102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{CCCBC293-042B-4A67-96B6-F2DB4EC2D0F2}</a:tableStyleId>
              </a:tblPr>
              <a:tblGrid>
                <a:gridCol w="230075"/>
                <a:gridCol w="230075"/>
                <a:gridCol w="230075"/>
                <a:gridCol w="230075"/>
                <a:gridCol w="230075"/>
              </a:tblGrid>
              <a:tr h="225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</a:tr>
            </a:tbl>
          </a:graphicData>
        </a:graphic>
      </p:graphicFrame>
      <p:sp>
        <p:nvSpPr>
          <p:cNvPr id="706" name="Google Shape;706;p84"/>
          <p:cNvSpPr txBox="1"/>
          <p:nvPr>
            <p:ph idx="1" type="body"/>
          </p:nvPr>
        </p:nvSpPr>
        <p:spPr>
          <a:xfrm>
            <a:off x="2427775" y="2027425"/>
            <a:ext cx="916200" cy="3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/>
              <a:t>key</a:t>
            </a:r>
            <a:endParaRPr sz="1300"/>
          </a:p>
        </p:txBody>
      </p:sp>
      <p:graphicFrame>
        <p:nvGraphicFramePr>
          <p:cNvPr id="707" name="Google Shape;707;p84"/>
          <p:cNvGraphicFramePr/>
          <p:nvPr/>
        </p:nvGraphicFramePr>
        <p:xfrm>
          <a:off x="3244900" y="24394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{CCCBC293-042B-4A67-96B6-F2DB4EC2D0F2}</a:tableStyleId>
              </a:tblPr>
              <a:tblGrid>
                <a:gridCol w="230075"/>
                <a:gridCol w="230075"/>
                <a:gridCol w="230075"/>
                <a:gridCol w="230075"/>
                <a:gridCol w="230075"/>
              </a:tblGrid>
              <a:tr h="225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/>
                    </a:p>
                  </a:txBody>
                  <a:tcPr marT="0" marB="0" marR="0" marL="0">
                    <a:lnL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CE5CD"/>
                    </a:solidFill>
                  </a:tcPr>
                </a:tc>
              </a:tr>
            </a:tbl>
          </a:graphicData>
        </a:graphic>
      </p:graphicFrame>
      <p:sp>
        <p:nvSpPr>
          <p:cNvPr id="708" name="Google Shape;708;p84"/>
          <p:cNvSpPr txBox="1"/>
          <p:nvPr>
            <p:ph idx="1" type="body"/>
          </p:nvPr>
        </p:nvSpPr>
        <p:spPr>
          <a:xfrm>
            <a:off x="2427775" y="2364813"/>
            <a:ext cx="916200" cy="37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/>
              <a:t>value</a:t>
            </a:r>
            <a:endParaRPr sz="1300"/>
          </a:p>
        </p:txBody>
      </p:sp>
      <p:cxnSp>
        <p:nvCxnSpPr>
          <p:cNvPr id="709" name="Google Shape;709;p84"/>
          <p:cNvCxnSpPr>
            <a:endCxn id="693" idx="0"/>
          </p:cNvCxnSpPr>
          <p:nvPr/>
        </p:nvCxnSpPr>
        <p:spPr>
          <a:xfrm>
            <a:off x="3567500" y="2719175"/>
            <a:ext cx="932700" cy="233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10" name="Google Shape;710;p84"/>
          <p:cNvCxnSpPr>
            <a:endCxn id="693" idx="0"/>
          </p:cNvCxnSpPr>
          <p:nvPr/>
        </p:nvCxnSpPr>
        <p:spPr>
          <a:xfrm flipH="1">
            <a:off x="4500200" y="2719175"/>
            <a:ext cx="1096500" cy="233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8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Refactoring: Model Executor</a:t>
            </a:r>
            <a:endParaRPr/>
          </a:p>
        </p:txBody>
      </p:sp>
      <p:sp>
        <p:nvSpPr>
          <p:cNvPr id="716" name="Google Shape;716;p8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7" name="Google Shape;717;p85"/>
          <p:cNvSpPr/>
          <p:nvPr/>
        </p:nvSpPr>
        <p:spPr>
          <a:xfrm>
            <a:off x="1815563" y="3891135"/>
            <a:ext cx="1440900" cy="4218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NVIDIA GPU Custom Ops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8" name="Google Shape;718;p85"/>
          <p:cNvSpPr/>
          <p:nvPr/>
        </p:nvSpPr>
        <p:spPr>
          <a:xfrm>
            <a:off x="1815563" y="4452075"/>
            <a:ext cx="1440900" cy="4218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NVIDIA GPU kernels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9" name="Google Shape;719;p85"/>
          <p:cNvSpPr/>
          <p:nvPr/>
        </p:nvSpPr>
        <p:spPr>
          <a:xfrm>
            <a:off x="3449798" y="4452075"/>
            <a:ext cx="1440900" cy="4218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AMD GPU kernels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20" name="Google Shape;720;p85"/>
          <p:cNvCxnSpPr>
            <a:stCxn id="717" idx="2"/>
            <a:endCxn id="718" idx="0"/>
          </p:cNvCxnSpPr>
          <p:nvPr/>
        </p:nvCxnSpPr>
        <p:spPr>
          <a:xfrm>
            <a:off x="2536013" y="4312935"/>
            <a:ext cx="0" cy="139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lgDash"/>
            <a:round/>
            <a:headEnd len="med" w="med" type="none"/>
            <a:tailEnd len="med" w="med" type="triangle"/>
          </a:ln>
        </p:spPr>
      </p:cxnSp>
      <p:cxnSp>
        <p:nvCxnSpPr>
          <p:cNvPr id="721" name="Google Shape;721;p85"/>
          <p:cNvCxnSpPr>
            <a:stCxn id="722" idx="2"/>
            <a:endCxn id="719" idx="0"/>
          </p:cNvCxnSpPr>
          <p:nvPr/>
        </p:nvCxnSpPr>
        <p:spPr>
          <a:xfrm>
            <a:off x="4170248" y="4312935"/>
            <a:ext cx="0" cy="139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lgDash"/>
            <a:round/>
            <a:headEnd len="med" w="med" type="none"/>
            <a:tailEnd len="med" w="med" type="triangle"/>
          </a:ln>
        </p:spPr>
      </p:cxnSp>
      <p:sp>
        <p:nvSpPr>
          <p:cNvPr id="722" name="Google Shape;722;p85"/>
          <p:cNvSpPr/>
          <p:nvPr/>
        </p:nvSpPr>
        <p:spPr>
          <a:xfrm>
            <a:off x="3449798" y="3891135"/>
            <a:ext cx="1440900" cy="4218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AMD GPU </a:t>
            </a:r>
            <a:br>
              <a:rPr lang="en" sz="1300">
                <a:latin typeface="Lexend"/>
                <a:ea typeface="Lexend"/>
                <a:cs typeface="Lexend"/>
                <a:sym typeface="Lexend"/>
              </a:rPr>
            </a:br>
            <a:r>
              <a:rPr lang="en" sz="1300">
                <a:latin typeface="Lexend"/>
                <a:ea typeface="Lexend"/>
                <a:cs typeface="Lexend"/>
                <a:sym typeface="Lexend"/>
              </a:rPr>
              <a:t>Custom Ops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23" name="Google Shape;723;p85"/>
          <p:cNvSpPr/>
          <p:nvPr/>
        </p:nvSpPr>
        <p:spPr>
          <a:xfrm>
            <a:off x="6833552" y="3298187"/>
            <a:ext cx="1440900" cy="4218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transformers-neuronx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Model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24" name="Google Shape;724;p85"/>
          <p:cNvSpPr/>
          <p:nvPr/>
        </p:nvSpPr>
        <p:spPr>
          <a:xfrm>
            <a:off x="3449798" y="3298074"/>
            <a:ext cx="1440900" cy="4218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Model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25" name="Google Shape;725;p85"/>
          <p:cNvSpPr/>
          <p:nvPr/>
        </p:nvSpPr>
        <p:spPr>
          <a:xfrm>
            <a:off x="6833552" y="2705078"/>
            <a:ext cx="1440900" cy="4218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Inferentia Worker(s)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26" name="Google Shape;726;p85"/>
          <p:cNvCxnSpPr>
            <a:stCxn id="724" idx="2"/>
            <a:endCxn id="717" idx="0"/>
          </p:cNvCxnSpPr>
          <p:nvPr/>
        </p:nvCxnSpPr>
        <p:spPr>
          <a:xfrm flipH="1">
            <a:off x="2536148" y="3719874"/>
            <a:ext cx="1634100" cy="171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27" name="Google Shape;727;p85"/>
          <p:cNvCxnSpPr>
            <a:stCxn id="724" idx="2"/>
            <a:endCxn id="722" idx="0"/>
          </p:cNvCxnSpPr>
          <p:nvPr/>
        </p:nvCxnSpPr>
        <p:spPr>
          <a:xfrm>
            <a:off x="4170248" y="3719874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28" name="Google Shape;728;p85"/>
          <p:cNvCxnSpPr>
            <a:stCxn id="725" idx="2"/>
            <a:endCxn id="723" idx="0"/>
          </p:cNvCxnSpPr>
          <p:nvPr/>
        </p:nvCxnSpPr>
        <p:spPr>
          <a:xfrm>
            <a:off x="7554002" y="3126878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29" name="Google Shape;729;p85"/>
          <p:cNvSpPr/>
          <p:nvPr/>
        </p:nvSpPr>
        <p:spPr>
          <a:xfrm>
            <a:off x="2361147" y="2111946"/>
            <a:ext cx="1440900" cy="4218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GPU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Executor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30" name="Google Shape;730;p85"/>
          <p:cNvSpPr/>
          <p:nvPr/>
        </p:nvSpPr>
        <p:spPr>
          <a:xfrm>
            <a:off x="6833552" y="2111968"/>
            <a:ext cx="1440900" cy="4218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Inferentia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Executor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31" name="Google Shape;731;p85"/>
          <p:cNvCxnSpPr>
            <a:stCxn id="729" idx="2"/>
            <a:endCxn id="732" idx="0"/>
          </p:cNvCxnSpPr>
          <p:nvPr/>
        </p:nvCxnSpPr>
        <p:spPr>
          <a:xfrm>
            <a:off x="3081597" y="2533746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3" name="Google Shape;733;p85"/>
          <p:cNvCxnSpPr>
            <a:stCxn id="730" idx="2"/>
            <a:endCxn id="725" idx="0"/>
          </p:cNvCxnSpPr>
          <p:nvPr/>
        </p:nvCxnSpPr>
        <p:spPr>
          <a:xfrm>
            <a:off x="7554002" y="2533768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34" name="Google Shape;734;p85"/>
          <p:cNvSpPr/>
          <p:nvPr/>
        </p:nvSpPr>
        <p:spPr>
          <a:xfrm>
            <a:off x="4391126" y="1516750"/>
            <a:ext cx="1440900" cy="4218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LLM Engine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35" name="Google Shape;735;p85"/>
          <p:cNvCxnSpPr>
            <a:stCxn id="734" idx="2"/>
            <a:endCxn id="729" idx="0"/>
          </p:cNvCxnSpPr>
          <p:nvPr/>
        </p:nvCxnSpPr>
        <p:spPr>
          <a:xfrm flipH="1">
            <a:off x="3081476" y="1938550"/>
            <a:ext cx="2030100" cy="1734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6" name="Google Shape;736;p85"/>
          <p:cNvCxnSpPr>
            <a:stCxn id="734" idx="2"/>
            <a:endCxn id="730" idx="0"/>
          </p:cNvCxnSpPr>
          <p:nvPr/>
        </p:nvCxnSpPr>
        <p:spPr>
          <a:xfrm>
            <a:off x="5111576" y="1938550"/>
            <a:ext cx="2442300" cy="1734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32" name="Google Shape;732;p85"/>
          <p:cNvSpPr/>
          <p:nvPr/>
        </p:nvSpPr>
        <p:spPr>
          <a:xfrm>
            <a:off x="2361147" y="2704999"/>
            <a:ext cx="1440900" cy="4218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GPU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Worker(s)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37" name="Google Shape;737;p85"/>
          <p:cNvCxnSpPr>
            <a:stCxn id="732" idx="2"/>
            <a:endCxn id="724" idx="0"/>
          </p:cNvCxnSpPr>
          <p:nvPr/>
        </p:nvCxnSpPr>
        <p:spPr>
          <a:xfrm>
            <a:off x="3081597" y="3126799"/>
            <a:ext cx="1088700" cy="171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38" name="Google Shape;738;p85"/>
          <p:cNvSpPr/>
          <p:nvPr/>
        </p:nvSpPr>
        <p:spPr>
          <a:xfrm>
            <a:off x="5084034" y="3891135"/>
            <a:ext cx="1440900" cy="4218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Intel CPU </a:t>
            </a:r>
            <a:br>
              <a:rPr lang="en" sz="1300">
                <a:latin typeface="Lexend"/>
                <a:ea typeface="Lexend"/>
                <a:cs typeface="Lexend"/>
                <a:sym typeface="Lexend"/>
              </a:rPr>
            </a:br>
            <a:r>
              <a:rPr lang="en" sz="1300">
                <a:latin typeface="Lexend"/>
                <a:ea typeface="Lexend"/>
                <a:cs typeface="Lexend"/>
                <a:sym typeface="Lexend"/>
              </a:rPr>
              <a:t>Custom Ops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39" name="Google Shape;739;p85"/>
          <p:cNvSpPr/>
          <p:nvPr/>
        </p:nvSpPr>
        <p:spPr>
          <a:xfrm>
            <a:off x="5084034" y="4452075"/>
            <a:ext cx="1440900" cy="4218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Intel CPU kernels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40" name="Google Shape;740;p85"/>
          <p:cNvCxnSpPr>
            <a:stCxn id="738" idx="2"/>
            <a:endCxn id="739" idx="0"/>
          </p:cNvCxnSpPr>
          <p:nvPr/>
        </p:nvCxnSpPr>
        <p:spPr>
          <a:xfrm>
            <a:off x="5804484" y="4312935"/>
            <a:ext cx="0" cy="139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lgDash"/>
            <a:round/>
            <a:headEnd len="med" w="med" type="none"/>
            <a:tailEnd len="med" w="med" type="triangle"/>
          </a:ln>
        </p:spPr>
      </p:cxnSp>
      <p:cxnSp>
        <p:nvCxnSpPr>
          <p:cNvPr id="741" name="Google Shape;741;p85"/>
          <p:cNvCxnSpPr>
            <a:stCxn id="724" idx="2"/>
            <a:endCxn id="738" idx="0"/>
          </p:cNvCxnSpPr>
          <p:nvPr/>
        </p:nvCxnSpPr>
        <p:spPr>
          <a:xfrm>
            <a:off x="4170248" y="3719874"/>
            <a:ext cx="1634100" cy="171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42" name="Google Shape;742;p85"/>
          <p:cNvSpPr/>
          <p:nvPr/>
        </p:nvSpPr>
        <p:spPr>
          <a:xfrm>
            <a:off x="4391131" y="2109820"/>
            <a:ext cx="1440900" cy="4218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C</a:t>
            </a:r>
            <a:r>
              <a:rPr lang="en" sz="1300">
                <a:latin typeface="Lexend"/>
                <a:ea typeface="Lexend"/>
                <a:cs typeface="Lexend"/>
                <a:sym typeface="Lexend"/>
              </a:rPr>
              <a:t>PU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Executor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43" name="Google Shape;743;p85"/>
          <p:cNvCxnSpPr>
            <a:stCxn id="742" idx="2"/>
            <a:endCxn id="744" idx="0"/>
          </p:cNvCxnSpPr>
          <p:nvPr/>
        </p:nvCxnSpPr>
        <p:spPr>
          <a:xfrm>
            <a:off x="5111581" y="2531620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45" name="Google Shape;745;p85"/>
          <p:cNvCxnSpPr>
            <a:stCxn id="734" idx="2"/>
            <a:endCxn id="742" idx="0"/>
          </p:cNvCxnSpPr>
          <p:nvPr/>
        </p:nvCxnSpPr>
        <p:spPr>
          <a:xfrm>
            <a:off x="5111576" y="1938550"/>
            <a:ext cx="0" cy="171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44" name="Google Shape;744;p85"/>
          <p:cNvSpPr/>
          <p:nvPr/>
        </p:nvSpPr>
        <p:spPr>
          <a:xfrm>
            <a:off x="4391131" y="2702873"/>
            <a:ext cx="1440900" cy="4218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C</a:t>
            </a:r>
            <a:r>
              <a:rPr lang="en" sz="1300">
                <a:latin typeface="Lexend"/>
                <a:ea typeface="Lexend"/>
                <a:cs typeface="Lexend"/>
                <a:sym typeface="Lexend"/>
              </a:rPr>
              <a:t>PU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Worker(s)</a:t>
            </a:r>
            <a:endParaRPr sz="13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46" name="Google Shape;746;p85"/>
          <p:cNvCxnSpPr>
            <a:stCxn id="744" idx="2"/>
            <a:endCxn id="724" idx="0"/>
          </p:cNvCxnSpPr>
          <p:nvPr/>
        </p:nvCxnSpPr>
        <p:spPr>
          <a:xfrm flipH="1">
            <a:off x="4170181" y="3124673"/>
            <a:ext cx="941400" cy="1734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47" name="Google Shape;747;p85"/>
          <p:cNvSpPr txBox="1"/>
          <p:nvPr>
            <p:ph idx="1" type="body"/>
          </p:nvPr>
        </p:nvSpPr>
        <p:spPr>
          <a:xfrm>
            <a:off x="911850" y="754475"/>
            <a:ext cx="7320300" cy="59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Goal: </a:t>
            </a:r>
            <a:r>
              <a:rPr lang="en">
                <a:solidFill>
                  <a:srgbClr val="1D9BF0"/>
                </a:solidFill>
              </a:rPr>
              <a:t>Easy to add support for new hardware and isolate code for different hardware</a:t>
            </a:r>
            <a:endParaRPr/>
          </a:p>
        </p:txBody>
      </p:sp>
      <p:sp>
        <p:nvSpPr>
          <p:cNvPr id="748" name="Google Shape;748;p85"/>
          <p:cNvSpPr txBox="1"/>
          <p:nvPr/>
        </p:nvSpPr>
        <p:spPr>
          <a:xfrm>
            <a:off x="869538" y="2050423"/>
            <a:ext cx="1358400" cy="63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Distributed runtime management</a:t>
            </a:r>
            <a:endParaRPr i="1" sz="12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49" name="Google Shape;749;p85"/>
          <p:cNvSpPr txBox="1"/>
          <p:nvPr/>
        </p:nvSpPr>
        <p:spPr>
          <a:xfrm>
            <a:off x="869538" y="2641330"/>
            <a:ext cx="1358400" cy="63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Worker on a single GPU</a:t>
            </a:r>
            <a:endParaRPr i="1" sz="12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86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Updates since last meetup (Feb &amp; March)</a:t>
            </a:r>
            <a:endParaRPr/>
          </a:p>
        </p:txBody>
      </p:sp>
      <p:sp>
        <p:nvSpPr>
          <p:cNvPr id="755" name="Google Shape;755;p86"/>
          <p:cNvSpPr txBox="1"/>
          <p:nvPr>
            <p:ph idx="1" type="body"/>
          </p:nvPr>
        </p:nvSpPr>
        <p:spPr>
          <a:xfrm>
            <a:off x="1476725" y="821375"/>
            <a:ext cx="6190800" cy="407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Model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Hardware Support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Features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Performance Optimization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9DAF8"/>
              </a:buClr>
              <a:buSzPts val="2800"/>
              <a:buChar char="●"/>
            </a:pPr>
            <a:r>
              <a:rPr lang="en" sz="2800">
                <a:solidFill>
                  <a:srgbClr val="C9DAF8"/>
                </a:solidFill>
              </a:rPr>
              <a:t>Refactoring</a:t>
            </a:r>
            <a:endParaRPr sz="2800">
              <a:solidFill>
                <a:srgbClr val="C9DAF8"/>
              </a:solidFill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86E8"/>
              </a:buClr>
              <a:buSzPts val="2800"/>
              <a:buChar char="●"/>
            </a:pPr>
            <a:r>
              <a:rPr lang="en" sz="2800">
                <a:solidFill>
                  <a:srgbClr val="4A86E8"/>
                </a:solidFill>
              </a:rPr>
              <a:t>OSS Community</a:t>
            </a:r>
            <a:endParaRPr sz="2800">
              <a:solidFill>
                <a:srgbClr val="4A86E8"/>
              </a:solidFill>
            </a:endParaRPr>
          </a:p>
        </p:txBody>
      </p:sp>
      <p:sp>
        <p:nvSpPr>
          <p:cNvPr id="756" name="Google Shape;756;p8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8191A"/>
        </a:solidFill>
      </p:bgPr>
    </p:bg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8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Thanking our community!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62" name="Google Shape;762;p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63" name="Google Shape;763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0163" y="978975"/>
            <a:ext cx="7923669" cy="3569293"/>
          </a:xfrm>
          <a:prstGeom prst="rect">
            <a:avLst/>
          </a:prstGeom>
          <a:noFill/>
          <a:ln>
            <a:noFill/>
          </a:ln>
        </p:spPr>
      </p:pic>
      <p:sp>
        <p:nvSpPr>
          <p:cNvPr id="764" name="Google Shape;764;p87"/>
          <p:cNvSpPr/>
          <p:nvPr/>
        </p:nvSpPr>
        <p:spPr>
          <a:xfrm>
            <a:off x="6535550" y="789125"/>
            <a:ext cx="1466700" cy="615300"/>
          </a:xfrm>
          <a:prstGeom prst="wedgeRoundRectCallout">
            <a:avLst>
              <a:gd fmla="val -19561" name="adj1"/>
              <a:gd fmla="val 84898" name="adj2"/>
              <a:gd fmla="val 0" name="adj3"/>
            </a:avLst>
          </a:prstGeom>
          <a:solidFill>
            <a:srgbClr val="FFF2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Thank you </a:t>
            </a:r>
            <a:r>
              <a:rPr lang="en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4"/>
              </a:rPr>
              <a:t>@hmellor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!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8191A"/>
        </a:solidFill>
      </p:bgPr>
    </p:bg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8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Thanking our community!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70" name="Google Shape;770;p8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71" name="Google Shape;771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1350" y="1129901"/>
            <a:ext cx="7021299" cy="319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Lexend"/>
                <a:ea typeface="Lexend"/>
                <a:cs typeface="Lexend"/>
                <a:sym typeface="Lexend"/>
              </a:rPr>
              <a:t>Topics</a:t>
            </a:r>
            <a:endParaRPr sz="3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1" name="Google Shape;321;p5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" sz="3200"/>
              <a:t>vLLM Overview</a:t>
            </a:r>
            <a:endParaRPr b="1" sz="3200"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Lexend"/>
              <a:buChar char="●"/>
            </a:pPr>
            <a:r>
              <a:rPr lang="en" sz="3200">
                <a:solidFill>
                  <a:schemeClr val="lt2"/>
                </a:solidFill>
              </a:rPr>
              <a:t>Project</a:t>
            </a:r>
            <a:r>
              <a:rPr lang="en" sz="3200">
                <a:solidFill>
                  <a:schemeClr val="lt2"/>
                </a:solidFill>
                <a:latin typeface="Lexend"/>
                <a:ea typeface="Lexend"/>
                <a:cs typeface="Lexend"/>
                <a:sym typeface="Lexend"/>
              </a:rPr>
              <a:t> Update</a:t>
            </a:r>
            <a:endParaRPr sz="3200">
              <a:solidFill>
                <a:schemeClr val="lt2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Lexend"/>
              <a:buChar char="●"/>
            </a:pPr>
            <a:r>
              <a:rPr lang="en" sz="3200">
                <a:solidFill>
                  <a:schemeClr val="lt2"/>
                </a:solidFill>
                <a:latin typeface="Lexend"/>
                <a:ea typeface="Lexend"/>
                <a:cs typeface="Lexend"/>
                <a:sym typeface="Lexend"/>
              </a:rPr>
              <a:t>Development Roadmap</a:t>
            </a:r>
            <a:endParaRPr sz="3200">
              <a:solidFill>
                <a:schemeClr val="lt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2" name="Google Shape;322;p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5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8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Welcome New Committers</a:t>
            </a:r>
            <a:endParaRPr/>
          </a:p>
        </p:txBody>
      </p:sp>
      <p:sp>
        <p:nvSpPr>
          <p:cNvPr id="777" name="Google Shape;777;p89"/>
          <p:cNvSpPr txBox="1"/>
          <p:nvPr>
            <p:ph idx="1" type="body"/>
          </p:nvPr>
        </p:nvSpPr>
        <p:spPr>
          <a:xfrm>
            <a:off x="1540313" y="1159375"/>
            <a:ext cx="2525400" cy="302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hlinkClick r:id="rId3"/>
              </a:rPr>
              <a:t>@WoosukKwon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hlinkClick r:id="rId4"/>
              </a:rPr>
              <a:t>@zhuohan123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hlinkClick r:id="rId5"/>
              </a:rPr>
              <a:t>@simon-mo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hlinkClick r:id="rId6"/>
              </a:rPr>
              <a:t>@LiuXiaoxuanPKU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hlinkClick r:id="rId7"/>
              </a:rPr>
              <a:t>@Yard1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hlinkClick r:id="rId8"/>
              </a:rPr>
              <a:t>@esmeetu</a:t>
            </a:r>
            <a:endParaRPr/>
          </a:p>
        </p:txBody>
      </p:sp>
      <p:sp>
        <p:nvSpPr>
          <p:cNvPr id="778" name="Google Shape;778;p8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9" name="Google Shape;779;p89"/>
          <p:cNvSpPr txBox="1"/>
          <p:nvPr>
            <p:ph idx="1" type="body"/>
          </p:nvPr>
        </p:nvSpPr>
        <p:spPr>
          <a:xfrm>
            <a:off x="4840538" y="1159375"/>
            <a:ext cx="3373200" cy="302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@youkaichao</a:t>
            </a:r>
            <a:endParaRPr>
              <a:solidFill>
                <a:srgbClr val="1D9BF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@pcmortiz</a:t>
            </a:r>
            <a:endParaRPr>
              <a:solidFill>
                <a:srgbClr val="1D9BF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@njhill</a:t>
            </a:r>
            <a:endParaRPr>
              <a:solidFill>
                <a:srgbClr val="1D9BF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@ywang96</a:t>
            </a:r>
            <a:endParaRPr>
              <a:solidFill>
                <a:srgbClr val="1D9BF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@cadedaniel</a:t>
            </a:r>
            <a:endParaRPr>
              <a:solidFill>
                <a:srgbClr val="1D9BF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rgbClr val="1D9BF0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@robertshaw2-</a:t>
            </a:r>
            <a:r>
              <a:rPr lang="en" u="sng">
                <a:solidFill>
                  <a:srgbClr val="1D9BF0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neuralmagic</a:t>
            </a:r>
            <a:endParaRPr>
              <a:solidFill>
                <a:srgbClr val="1D9BF0"/>
              </a:solidFill>
            </a:endParaRPr>
          </a:p>
        </p:txBody>
      </p:sp>
      <p:pic>
        <p:nvPicPr>
          <p:cNvPr id="780" name="Google Shape;780;p8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235063" y="1263775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1" name="Google Shape;781;p89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235063" y="1702213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Google Shape;782;p89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235086" y="2190236"/>
            <a:ext cx="305225" cy="30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3" name="Google Shape;783;p89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1235088" y="2647850"/>
            <a:ext cx="305225" cy="30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4" name="Google Shape;784;p89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1235075" y="3116238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p89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1235098" y="3575813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89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498938" y="1263775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p89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498937" y="1702225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p89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4498944" y="2190213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p89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4498950" y="2647850"/>
            <a:ext cx="305225" cy="305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Google Shape;790;p89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4498963" y="3593450"/>
            <a:ext cx="305200" cy="3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89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4498938" y="3097274"/>
            <a:ext cx="305250" cy="30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5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9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Lexend"/>
                <a:ea typeface="Lexend"/>
                <a:cs typeface="Lexend"/>
                <a:sym typeface="Lexend"/>
              </a:rPr>
              <a:t>Topics</a:t>
            </a:r>
            <a:endParaRPr sz="3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97" name="Google Shape;797;p9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Lexend"/>
              <a:buChar char="●"/>
            </a:pPr>
            <a:r>
              <a:rPr lang="en" sz="3200">
                <a:solidFill>
                  <a:schemeClr val="lt2"/>
                </a:solidFill>
                <a:latin typeface="Lexend"/>
                <a:ea typeface="Lexend"/>
                <a:cs typeface="Lexend"/>
                <a:sym typeface="Lexend"/>
              </a:rPr>
              <a:t>vLLM Overview</a:t>
            </a:r>
            <a:endParaRPr sz="3200">
              <a:solidFill>
                <a:schemeClr val="lt2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Lexend"/>
              <a:buChar char="●"/>
            </a:pPr>
            <a:r>
              <a:rPr lang="en" sz="3200">
                <a:solidFill>
                  <a:schemeClr val="lt2"/>
                </a:solidFill>
              </a:rPr>
              <a:t>Project</a:t>
            </a:r>
            <a:r>
              <a:rPr lang="en" sz="3200">
                <a:solidFill>
                  <a:schemeClr val="lt2"/>
                </a:solidFill>
                <a:latin typeface="Lexend"/>
                <a:ea typeface="Lexend"/>
                <a:cs typeface="Lexend"/>
                <a:sym typeface="Lexend"/>
              </a:rPr>
              <a:t> Update</a:t>
            </a:r>
            <a:endParaRPr sz="3200">
              <a:solidFill>
                <a:schemeClr val="lt2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" sz="3200"/>
              <a:t>Development Roadmap</a:t>
            </a:r>
            <a:endParaRPr b="1" sz="3200"/>
          </a:p>
        </p:txBody>
      </p:sp>
      <p:sp>
        <p:nvSpPr>
          <p:cNvPr id="798" name="Google Shape;798;p9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9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High Level Goals</a:t>
            </a:r>
            <a:endParaRPr/>
          </a:p>
        </p:txBody>
      </p:sp>
      <p:sp>
        <p:nvSpPr>
          <p:cNvPr id="804" name="Google Shape;804;p91"/>
          <p:cNvSpPr txBox="1"/>
          <p:nvPr>
            <p:ph idx="1" type="body"/>
          </p:nvPr>
        </p:nvSpPr>
        <p:spPr>
          <a:xfrm>
            <a:off x="1871850" y="1152475"/>
            <a:ext cx="54003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/>
              <a:t>Broad Model Support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/>
              <a:t>Excellent Hardware Coverage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/>
              <a:t>Production Level Engine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/>
              <a:t>Performance Optimization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/>
              <a:t>Extensible</a:t>
            </a:r>
            <a:r>
              <a:rPr lang="en" sz="2400"/>
              <a:t> Architectures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" sz="2400"/>
              <a:t>Strong OSS Community</a:t>
            </a:r>
            <a:endParaRPr sz="2400"/>
          </a:p>
        </p:txBody>
      </p:sp>
      <p:sp>
        <p:nvSpPr>
          <p:cNvPr id="805" name="Google Shape;805;p9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9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Broad Model Support</a:t>
            </a:r>
            <a:endParaRPr/>
          </a:p>
        </p:txBody>
      </p:sp>
      <p:sp>
        <p:nvSpPr>
          <p:cNvPr id="811" name="Google Shape;811;p92"/>
          <p:cNvSpPr txBox="1"/>
          <p:nvPr>
            <p:ph idx="1" type="body"/>
          </p:nvPr>
        </p:nvSpPr>
        <p:spPr>
          <a:xfrm>
            <a:off x="464100" y="1152475"/>
            <a:ext cx="39774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Encoder decoder model  </a:t>
            </a:r>
            <a:endParaRPr sz="22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T5, Whisper, bge</a:t>
            </a:r>
            <a:endParaRPr sz="18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Hybrid Architecture (Jamba)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More vision models</a:t>
            </a:r>
            <a:endParaRPr sz="2200"/>
          </a:p>
        </p:txBody>
      </p:sp>
      <p:sp>
        <p:nvSpPr>
          <p:cNvPr id="812" name="Google Shape;812;p9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13" name="Google Shape;813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2703" y="1152475"/>
            <a:ext cx="1187626" cy="16539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814" name="Google Shape;814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1275" y="1126225"/>
            <a:ext cx="2378376" cy="17064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815" name="Google Shape;815;p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73025" y="2941200"/>
            <a:ext cx="3570001" cy="213573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9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Excellent Hardware Coverage</a:t>
            </a:r>
            <a:endParaRPr/>
          </a:p>
        </p:txBody>
      </p:sp>
      <p:sp>
        <p:nvSpPr>
          <p:cNvPr id="821" name="Google Shape;821;p93"/>
          <p:cNvSpPr txBox="1"/>
          <p:nvPr>
            <p:ph idx="1" type="body"/>
          </p:nvPr>
        </p:nvSpPr>
        <p:spPr>
          <a:xfrm>
            <a:off x="1495225" y="1152475"/>
            <a:ext cx="61536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Continue support + Active collaboration:</a:t>
            </a:r>
            <a:endParaRPr sz="2000"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GPU</a:t>
            </a:r>
            <a:r>
              <a:rPr lang="en" sz="2000"/>
              <a:t>s</a:t>
            </a:r>
            <a:r>
              <a:rPr lang="en" sz="2000"/>
              <a:t>: NVIDIA, AMD, Intel GPU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Tensor Accelerators: Google TPU, AWS Inferentia, Habana Gaudi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CPU: </a:t>
            </a:r>
            <a:r>
              <a:rPr lang="en" sz="2000"/>
              <a:t>Intel</a:t>
            </a:r>
            <a:r>
              <a:rPr lang="en" sz="2000"/>
              <a:t>/AMD</a:t>
            </a:r>
            <a:r>
              <a:rPr lang="en" sz="2000"/>
              <a:t> CPU</a:t>
            </a:r>
            <a:endParaRPr sz="2000"/>
          </a:p>
        </p:txBody>
      </p:sp>
      <p:sp>
        <p:nvSpPr>
          <p:cNvPr id="822" name="Google Shape;822;p9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9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Production Level Engine</a:t>
            </a:r>
            <a:endParaRPr/>
          </a:p>
        </p:txBody>
      </p:sp>
      <p:sp>
        <p:nvSpPr>
          <p:cNvPr id="828" name="Google Shape;828;p94"/>
          <p:cNvSpPr txBox="1"/>
          <p:nvPr>
            <p:ph idx="1" type="body"/>
          </p:nvPr>
        </p:nvSpPr>
        <p:spPr>
          <a:xfrm>
            <a:off x="1619250" y="1152475"/>
            <a:ext cx="59055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>
                <a:solidFill>
                  <a:srgbClr val="1D9BF0"/>
                </a:solidFill>
              </a:rPr>
              <a:t>Speculative Decoding</a:t>
            </a:r>
            <a:r>
              <a:rPr lang="en" sz="2200"/>
              <a:t> Framework</a:t>
            </a:r>
            <a:endParaRPr sz="22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Adding variety of algorithms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Support custom 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Explore Medusa/Eagle</a:t>
            </a:r>
            <a:endParaRPr sz="18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>
                <a:solidFill>
                  <a:srgbClr val="1D9BF0"/>
                </a:solidFill>
              </a:rPr>
              <a:t>Chunked Prefill</a:t>
            </a:r>
            <a:r>
              <a:rPr lang="en" sz="2200"/>
              <a:t> Scheduler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Quality of Life Features:</a:t>
            </a:r>
            <a:endParaRPr sz="22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Faster Model Loading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Better Metrics and Logs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API Server Performance</a:t>
            </a:r>
            <a:endParaRPr sz="1800"/>
          </a:p>
        </p:txBody>
      </p:sp>
      <p:sp>
        <p:nvSpPr>
          <p:cNvPr id="829" name="Google Shape;829;p9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9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Chunked Prefill (Sarathi-Serve) Deepdive</a:t>
            </a:r>
            <a:endParaRPr/>
          </a:p>
        </p:txBody>
      </p:sp>
      <p:sp>
        <p:nvSpPr>
          <p:cNvPr id="835" name="Google Shape;835;p9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36" name="Google Shape;836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3425" y="1469950"/>
            <a:ext cx="4098750" cy="26668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837" name="Google Shape;837;p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2750" y="1591725"/>
            <a:ext cx="4098751" cy="25450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838" name="Google Shape;838;p95"/>
          <p:cNvSpPr txBox="1"/>
          <p:nvPr/>
        </p:nvSpPr>
        <p:spPr>
          <a:xfrm>
            <a:off x="1684350" y="4675375"/>
            <a:ext cx="5775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5"/>
              </a:rPr>
              <a:t>Taming Throughput-Latency Tradeoff in LLM Inference with Sarathi-Serve</a:t>
            </a:r>
            <a:endParaRPr sz="12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9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Performance Optimization</a:t>
            </a:r>
            <a:endParaRPr/>
          </a:p>
        </p:txBody>
      </p:sp>
      <p:sp>
        <p:nvSpPr>
          <p:cNvPr id="844" name="Google Shape;844;p9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Better Kernels via FlashInfer &amp; OpenAI Triton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Quantizations</a:t>
            </a:r>
            <a:endParaRPr sz="20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FP8 Format Support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Weight Only Quantization Improvements</a:t>
            </a:r>
            <a:endParaRPr sz="1600"/>
          </a:p>
          <a:p>
            <a:pPr indent="-330200" lvl="2" marL="1371600" rtl="0" algn="l">
              <a:spcBef>
                <a:spcPts val="0"/>
              </a:spcBef>
              <a:spcAft>
                <a:spcPts val="0"/>
              </a:spcAft>
              <a:buSzPts val="1600"/>
              <a:buChar char="■"/>
            </a:pPr>
            <a:r>
              <a:rPr lang="en" sz="1600"/>
              <a:t>Via Marlin Kernel</a:t>
            </a:r>
            <a:endParaRPr sz="1600"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Activation Quantization Framework</a:t>
            </a:r>
            <a:endParaRPr sz="1600"/>
          </a:p>
          <a:p>
            <a:pPr indent="-330200" lvl="2" marL="1371600" rtl="0" algn="l">
              <a:spcBef>
                <a:spcPts val="0"/>
              </a:spcBef>
              <a:spcAft>
                <a:spcPts val="0"/>
              </a:spcAft>
              <a:buSzPts val="1600"/>
              <a:buChar char="■"/>
            </a:pPr>
            <a:r>
              <a:rPr lang="en" sz="1600"/>
              <a:t>(W8A8, FP8, etc)</a:t>
            </a:r>
            <a:endParaRPr sz="16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Guided Decoding Optimizations</a:t>
            </a:r>
            <a:endParaRPr sz="2000"/>
          </a:p>
        </p:txBody>
      </p:sp>
      <p:sp>
        <p:nvSpPr>
          <p:cNvPr id="845" name="Google Shape;845;p9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46" name="Google Shape;846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5300" y="1865850"/>
            <a:ext cx="850600" cy="9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7" name="Google Shape;847;p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1350" y="1865850"/>
            <a:ext cx="2398300" cy="79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8" name="Google Shape;848;p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4177" y="3031950"/>
            <a:ext cx="1255301" cy="1255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9" name="Google Shape;849;p9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82850" y="2950737"/>
            <a:ext cx="1255301" cy="1255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9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Extensible Architectures</a:t>
            </a:r>
            <a:endParaRPr/>
          </a:p>
        </p:txBody>
      </p:sp>
      <p:sp>
        <p:nvSpPr>
          <p:cNvPr id="855" name="Google Shape;855;p97"/>
          <p:cNvSpPr txBox="1"/>
          <p:nvPr>
            <p:ph idx="1" type="body"/>
          </p:nvPr>
        </p:nvSpPr>
        <p:spPr>
          <a:xfrm>
            <a:off x="1600375" y="1152475"/>
            <a:ext cx="59433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Prototype </a:t>
            </a:r>
            <a:r>
              <a:rPr lang="en" sz="2400">
                <a:solidFill>
                  <a:srgbClr val="1D9BF0"/>
                </a:solidFill>
              </a:rPr>
              <a:t>pipeline parallelism</a:t>
            </a:r>
            <a:endParaRPr sz="2400">
              <a:solidFill>
                <a:srgbClr val="1D9BF0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Extensible </a:t>
            </a:r>
            <a:r>
              <a:rPr lang="en" sz="2400">
                <a:solidFill>
                  <a:srgbClr val="1D9BF0"/>
                </a:solidFill>
              </a:rPr>
              <a:t>memory manager</a:t>
            </a:r>
            <a:endParaRPr sz="2400">
              <a:solidFill>
                <a:srgbClr val="1D9BF0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Extensible </a:t>
            </a:r>
            <a:r>
              <a:rPr lang="en" sz="2400">
                <a:solidFill>
                  <a:srgbClr val="1D9BF0"/>
                </a:solidFill>
              </a:rPr>
              <a:t>scheduler</a:t>
            </a:r>
            <a:endParaRPr sz="2400">
              <a:solidFill>
                <a:srgbClr val="1D9BF0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>
                <a:solidFill>
                  <a:srgbClr val="1D9BF0"/>
                </a:solidFill>
              </a:rPr>
              <a:t>torch.compile</a:t>
            </a:r>
            <a:r>
              <a:rPr lang="en" sz="2400"/>
              <a:t> investigations</a:t>
            </a:r>
            <a:endParaRPr sz="2400"/>
          </a:p>
        </p:txBody>
      </p:sp>
      <p:sp>
        <p:nvSpPr>
          <p:cNvPr id="856" name="Google Shape;856;p9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9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Strong OSS Community</a:t>
            </a:r>
            <a:endParaRPr/>
          </a:p>
        </p:txBody>
      </p:sp>
      <p:sp>
        <p:nvSpPr>
          <p:cNvPr id="862" name="Google Shape;862;p98"/>
          <p:cNvSpPr txBox="1"/>
          <p:nvPr>
            <p:ph idx="1" type="body"/>
          </p:nvPr>
        </p:nvSpPr>
        <p:spPr>
          <a:xfrm>
            <a:off x="1122900" y="1152475"/>
            <a:ext cx="68979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Continuous benchmarks</a:t>
            </a:r>
            <a:endParaRPr sz="2400"/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sz="2400"/>
              <a:t>resource needed!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Nightly wheels and Docker images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Commit to 2 week release cadence</a:t>
            </a:r>
            <a:endParaRPr sz="2400"/>
          </a:p>
        </p:txBody>
      </p:sp>
      <p:sp>
        <p:nvSpPr>
          <p:cNvPr id="863" name="Google Shape;863;p9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4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The era of Large Language Models (LLMs)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8" name="Google Shape;328;p54"/>
          <p:cNvSpPr txBox="1"/>
          <p:nvPr>
            <p:ph idx="1" type="body"/>
          </p:nvPr>
        </p:nvSpPr>
        <p:spPr>
          <a:xfrm>
            <a:off x="2323050" y="3670425"/>
            <a:ext cx="2104500" cy="130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Served by </a:t>
            </a:r>
            <a:endParaRPr b="1" sz="2200"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GPUs</a:t>
            </a:r>
            <a:endParaRPr b="1" sz="2200"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9" name="Google Shape;329;p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0" name="Google Shape;330;p54"/>
          <p:cNvSpPr/>
          <p:nvPr/>
        </p:nvSpPr>
        <p:spPr>
          <a:xfrm>
            <a:off x="2668425" y="1036463"/>
            <a:ext cx="1609500" cy="591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Chat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1" name="Google Shape;331;p54"/>
          <p:cNvSpPr/>
          <p:nvPr/>
        </p:nvSpPr>
        <p:spPr>
          <a:xfrm>
            <a:off x="2668435" y="1839038"/>
            <a:ext cx="1609500" cy="5916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Program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332" name="Google Shape;33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26419" y="1126163"/>
            <a:ext cx="1402000" cy="41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54"/>
          <p:cNvPicPr preferRelativeResize="0"/>
          <p:nvPr/>
        </p:nvPicPr>
        <p:blipFill rotWithShape="1">
          <a:blip r:embed="rId4">
            <a:alphaModFix/>
          </a:blip>
          <a:srcRect b="17396" l="0" r="0" t="0"/>
          <a:stretch/>
        </p:blipFill>
        <p:spPr>
          <a:xfrm>
            <a:off x="4926425" y="1853450"/>
            <a:ext cx="1402000" cy="522200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54"/>
          <p:cNvSpPr/>
          <p:nvPr/>
        </p:nvSpPr>
        <p:spPr>
          <a:xfrm>
            <a:off x="2668435" y="2601038"/>
            <a:ext cx="1609500" cy="5916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Search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335" name="Google Shape;335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79274" y="2690738"/>
            <a:ext cx="1696300" cy="41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77450" y="3522300"/>
            <a:ext cx="2643500" cy="138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p9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Call for Contributors / Reviewers / Adopters</a:t>
            </a:r>
            <a:endParaRPr/>
          </a:p>
        </p:txBody>
      </p:sp>
      <p:sp>
        <p:nvSpPr>
          <p:cNvPr id="869" name="Google Shape;869;p99"/>
          <p:cNvSpPr txBox="1"/>
          <p:nvPr>
            <p:ph idx="1" type="body"/>
          </p:nvPr>
        </p:nvSpPr>
        <p:spPr>
          <a:xfrm>
            <a:off x="311700" y="1076275"/>
            <a:ext cx="8520600" cy="379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We are continuing to grow our reviewer and comitter base. 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Please help us review PRs. 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We are growing our comitter base as well, by demonstrating contributions over time. 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Our roadmap comes from you, the vLLM community. 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Don’t hesitate to reach out with your use case and feature requests.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We would love to learn more about how you are using vLLM.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>
                <a:solidFill>
                  <a:schemeClr val="dk1"/>
                </a:solidFill>
              </a:rPr>
              <a:t>vLLM is an open-source project, maintained by UC Berkeley, helped by organizations adopting vLLM.</a:t>
            </a:r>
            <a:endParaRPr>
              <a:solidFill>
                <a:schemeClr val="dk1"/>
              </a:solidFill>
            </a:endParaRPr>
          </a:p>
          <a:p>
            <a:pPr indent="-310832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i="1" lang="en">
                <a:solidFill>
                  <a:schemeClr val="dk1"/>
                </a:solidFill>
              </a:rPr>
              <a:t>We are not VC funded.</a:t>
            </a:r>
            <a:endParaRPr i="1">
              <a:solidFill>
                <a:schemeClr val="dk1"/>
              </a:solidFill>
            </a:endParaRPr>
          </a:p>
          <a:p>
            <a:pPr indent="-310832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○"/>
            </a:pPr>
            <a:r>
              <a:rPr lang="en">
                <a:solidFill>
                  <a:schemeClr val="dk1"/>
                </a:solidFill>
              </a:rPr>
              <a:t>Can your organization help us in resources in any way? Talk to us!</a:t>
            </a:r>
            <a:endParaRPr>
              <a:solidFill>
                <a:schemeClr val="dk1"/>
              </a:solidFill>
            </a:endParaRPr>
          </a:p>
          <a:p>
            <a:pPr indent="-334327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b="1" lang="en">
                <a:solidFill>
                  <a:srgbClr val="0000AA"/>
                </a:solidFill>
              </a:rPr>
              <a:t>Please email </a:t>
            </a:r>
            <a:r>
              <a:rPr b="1" lang="en" u="sng">
                <a:solidFill>
                  <a:schemeClr val="hlink"/>
                </a:solidFill>
                <a:hlinkClick r:id="rId3"/>
              </a:rPr>
              <a:t>vllm-questions@lists.berkeley.edu</a:t>
            </a:r>
            <a:r>
              <a:rPr b="1" lang="en">
                <a:solidFill>
                  <a:srgbClr val="0000AA"/>
                </a:solidFill>
              </a:rPr>
              <a:t> </a:t>
            </a:r>
            <a:r>
              <a:rPr b="1" lang="en">
                <a:solidFill>
                  <a:srgbClr val="0000AA"/>
                </a:solidFill>
              </a:rPr>
              <a:t>if you can help (hardware, cloud credits etc.)!!</a:t>
            </a:r>
            <a:endParaRPr b="1">
              <a:solidFill>
                <a:srgbClr val="0000AA"/>
              </a:solidFill>
            </a:endParaRPr>
          </a:p>
        </p:txBody>
      </p:sp>
      <p:sp>
        <p:nvSpPr>
          <p:cNvPr id="870" name="Google Shape;870;p9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5" name="Google Shape;875;p100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3634807" y="263725"/>
            <a:ext cx="1874324" cy="76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80814" y="2716875"/>
            <a:ext cx="349263" cy="349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7" name="Google Shape;877;p1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80825" y="3172575"/>
            <a:ext cx="349251" cy="3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1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80825" y="3637537"/>
            <a:ext cx="349251" cy="349251"/>
          </a:xfrm>
          <a:prstGeom prst="rect">
            <a:avLst/>
          </a:prstGeom>
          <a:noFill/>
          <a:ln>
            <a:noFill/>
          </a:ln>
        </p:spPr>
      </p:pic>
      <p:sp>
        <p:nvSpPr>
          <p:cNvPr id="879" name="Google Shape;879;p100"/>
          <p:cNvSpPr txBox="1"/>
          <p:nvPr/>
        </p:nvSpPr>
        <p:spPr>
          <a:xfrm>
            <a:off x="2848075" y="2691388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https://github.com/vllm-project/vllm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80" name="Google Shape;880;p100"/>
          <p:cNvSpPr txBox="1"/>
          <p:nvPr/>
        </p:nvSpPr>
        <p:spPr>
          <a:xfrm>
            <a:off x="2848075" y="3147100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https://vllm.ai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81" name="Google Shape;881;p100"/>
          <p:cNvSpPr txBox="1"/>
          <p:nvPr/>
        </p:nvSpPr>
        <p:spPr>
          <a:xfrm>
            <a:off x="2848075" y="361206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https://arxiv.org/abs/2309.06180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882" name="Google Shape;882;p10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80825" y="4102500"/>
            <a:ext cx="349251" cy="349251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p100"/>
          <p:cNvSpPr txBox="1"/>
          <p:nvPr/>
        </p:nvSpPr>
        <p:spPr>
          <a:xfrm>
            <a:off x="2848075" y="410251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https://discord.gg/jz7wjKhh6g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84" name="Google Shape;884;p100"/>
          <p:cNvSpPr txBox="1"/>
          <p:nvPr/>
        </p:nvSpPr>
        <p:spPr>
          <a:xfrm>
            <a:off x="2062900" y="1192474"/>
            <a:ext cx="50181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</a:t>
            </a: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uilding the </a:t>
            </a:r>
            <a:r>
              <a:rPr lang="en" sz="2400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fastest</a:t>
            </a: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and </a:t>
            </a:r>
            <a:r>
              <a:rPr lang="en" sz="2400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easiest-to-use</a:t>
            </a: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open-source LLM inference &amp; serving engine!</a:t>
            </a:r>
            <a:endParaRPr sz="2400">
              <a:solidFill>
                <a:srgbClr val="595959"/>
              </a:solidFill>
            </a:endParaRPr>
          </a:p>
        </p:txBody>
      </p:sp>
      <p:sp>
        <p:nvSpPr>
          <p:cNvPr id="885" name="Google Shape;885;p10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86" name="Google Shape;886;p10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491513" y="4567450"/>
            <a:ext cx="327875" cy="327875"/>
          </a:xfrm>
          <a:prstGeom prst="rect">
            <a:avLst/>
          </a:prstGeom>
          <a:noFill/>
          <a:ln>
            <a:noFill/>
          </a:ln>
        </p:spPr>
      </p:pic>
      <p:sp>
        <p:nvSpPr>
          <p:cNvPr id="887" name="Google Shape;887;p100"/>
          <p:cNvSpPr txBox="1"/>
          <p:nvPr/>
        </p:nvSpPr>
        <p:spPr>
          <a:xfrm>
            <a:off x="2848075" y="453271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https://twitter.com/vllm_project</a:t>
            </a:r>
            <a:endParaRPr u="sng"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2" name="Google Shape;892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0325" y="1984800"/>
            <a:ext cx="6343352" cy="11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3" name="Google Shape;893;p101"/>
          <p:cNvSpPr/>
          <p:nvPr/>
        </p:nvSpPr>
        <p:spPr>
          <a:xfrm>
            <a:off x="282475" y="4755100"/>
            <a:ext cx="812100" cy="2118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highlight>
                <a:schemeClr val="dk1"/>
              </a:highlight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102"/>
          <p:cNvSpPr txBox="1"/>
          <p:nvPr>
            <p:ph type="ctrTitle"/>
          </p:nvPr>
        </p:nvSpPr>
        <p:spPr>
          <a:xfrm>
            <a:off x="228600" y="1830310"/>
            <a:ext cx="86868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Third vLLM </a:t>
            </a:r>
            <a:r>
              <a:rPr lang="en"/>
              <a:t>Meetup</a:t>
            </a:r>
            <a:endParaRPr/>
          </a:p>
        </p:txBody>
      </p:sp>
      <p:sp>
        <p:nvSpPr>
          <p:cNvPr id="899" name="Google Shape;899;p102"/>
          <p:cNvSpPr txBox="1"/>
          <p:nvPr>
            <p:ph idx="1" type="subTitle"/>
          </p:nvPr>
        </p:nvSpPr>
        <p:spPr>
          <a:xfrm>
            <a:off x="228600" y="2407021"/>
            <a:ext cx="8686800" cy="11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Hosted by Roblox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2"/>
                </a:solidFill>
              </a:rPr>
              <a:t> April 2, 2024</a:t>
            </a:r>
            <a:endParaRPr sz="1100"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4" name="Google Shape;904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400" y="639575"/>
            <a:ext cx="3429202" cy="634600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103"/>
          <p:cNvSpPr txBox="1"/>
          <p:nvPr/>
        </p:nvSpPr>
        <p:spPr>
          <a:xfrm>
            <a:off x="1338263" y="3796575"/>
            <a:ext cx="1789500" cy="2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Denis Goupil</a:t>
            </a:r>
            <a:endParaRPr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906" name="Google Shape;906;p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80071" y="1754425"/>
            <a:ext cx="1704462" cy="1704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7" name="Google Shape;907;p103"/>
          <p:cNvPicPr preferRelativeResize="0"/>
          <p:nvPr/>
        </p:nvPicPr>
        <p:blipFill rotWithShape="1">
          <a:blip r:embed="rId5">
            <a:alphaModFix/>
          </a:blip>
          <a:srcRect b="2262" l="0" r="0" t="2262"/>
          <a:stretch/>
        </p:blipFill>
        <p:spPr>
          <a:xfrm>
            <a:off x="1163067" y="1656674"/>
            <a:ext cx="2139900" cy="2139900"/>
          </a:xfrm>
          <a:prstGeom prst="ellipse">
            <a:avLst/>
          </a:prstGeom>
          <a:noFill/>
          <a:ln>
            <a:noFill/>
          </a:ln>
          <a:effectLst>
            <a:outerShdw blurRad="57150" rotWithShape="0" algn="bl">
              <a:srgbClr val="000000">
                <a:alpha val="50000"/>
              </a:srgbClr>
            </a:outerShdw>
          </a:effectLst>
        </p:spPr>
      </p:pic>
      <p:sp>
        <p:nvSpPr>
          <p:cNvPr id="908" name="Google Shape;908;p103"/>
          <p:cNvSpPr txBox="1"/>
          <p:nvPr/>
        </p:nvSpPr>
        <p:spPr>
          <a:xfrm>
            <a:off x="6016188" y="3796575"/>
            <a:ext cx="1789500" cy="2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Roger Wang</a:t>
            </a:r>
            <a:endParaRPr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909" name="Google Shape;909;p10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01312" y="1617000"/>
            <a:ext cx="2219275" cy="221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104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</a:t>
            </a:r>
            <a:endParaRPr/>
          </a:p>
        </p:txBody>
      </p:sp>
      <p:sp>
        <p:nvSpPr>
          <p:cNvPr id="915" name="Google Shape;915;p104"/>
          <p:cNvSpPr txBox="1"/>
          <p:nvPr>
            <p:ph idx="3" type="body"/>
          </p:nvPr>
        </p:nvSpPr>
        <p:spPr>
          <a:xfrm>
            <a:off x="228600" y="1094425"/>
            <a:ext cx="86868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Online Serving Performance Benchmark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What’s next?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Q&amp;A</a:t>
            </a:r>
            <a:endParaRPr/>
          </a:p>
        </p:txBody>
      </p:sp>
      <p:sp>
        <p:nvSpPr>
          <p:cNvPr id="916" name="Google Shape;916;p104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meetup - April 2nd 2024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10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Online Serving Performance Benchmark</a:t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106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pic>
        <p:nvPicPr>
          <p:cNvPr id="927" name="Google Shape;927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89103"/>
            <a:ext cx="4201238" cy="28590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28" name="Google Shape;928;p106"/>
          <p:cNvCxnSpPr/>
          <p:nvPr/>
        </p:nvCxnSpPr>
        <p:spPr>
          <a:xfrm flipH="1">
            <a:off x="1542425" y="2414725"/>
            <a:ext cx="432600" cy="118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29" name="Google Shape;929;p106"/>
          <p:cNvSpPr txBox="1"/>
          <p:nvPr/>
        </p:nvSpPr>
        <p:spPr>
          <a:xfrm>
            <a:off x="1975025" y="2217750"/>
            <a:ext cx="1493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vLLM (v0.2.5 btw)</a:t>
            </a:r>
            <a:endParaRPr b="1"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0" name="Google Shape;930;p106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Why?</a:t>
            </a:r>
            <a:endParaRPr sz="2400"/>
          </a:p>
        </p:txBody>
      </p:sp>
      <p:pic>
        <p:nvPicPr>
          <p:cNvPr id="931" name="Google Shape;931;p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6038" y="1772136"/>
            <a:ext cx="4485563" cy="2691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32" name="Google Shape;932;p10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50750" y="747475"/>
            <a:ext cx="6121327" cy="80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7" name="Google Shape;937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7600" y="752950"/>
            <a:ext cx="6176599" cy="4035301"/>
          </a:xfrm>
          <a:prstGeom prst="rect">
            <a:avLst/>
          </a:prstGeom>
          <a:noFill/>
          <a:ln>
            <a:noFill/>
          </a:ln>
        </p:spPr>
      </p:pic>
      <p:sp>
        <p:nvSpPr>
          <p:cNvPr id="938" name="Google Shape;938;p107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939" name="Google Shape;939;p107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Why?</a:t>
            </a:r>
            <a:endParaRPr sz="2400"/>
          </a:p>
        </p:txBody>
      </p:sp>
      <p:grpSp>
        <p:nvGrpSpPr>
          <p:cNvPr id="940" name="Google Shape;940;p107"/>
          <p:cNvGrpSpPr/>
          <p:nvPr/>
        </p:nvGrpSpPr>
        <p:grpSpPr>
          <a:xfrm>
            <a:off x="3793450" y="3609725"/>
            <a:ext cx="2573100" cy="1076575"/>
            <a:chOff x="3793450" y="3609725"/>
            <a:chExt cx="2573100" cy="1076575"/>
          </a:xfrm>
        </p:grpSpPr>
        <p:cxnSp>
          <p:nvCxnSpPr>
            <p:cNvPr id="941" name="Google Shape;941;p107"/>
            <p:cNvCxnSpPr/>
            <p:nvPr/>
          </p:nvCxnSpPr>
          <p:spPr>
            <a:xfrm flipH="1" rot="10800000">
              <a:off x="4612025" y="3609725"/>
              <a:ext cx="465000" cy="6159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942" name="Google Shape;942;p107"/>
            <p:cNvSpPr txBox="1"/>
            <p:nvPr/>
          </p:nvSpPr>
          <p:spPr>
            <a:xfrm>
              <a:off x="3793450" y="3947400"/>
              <a:ext cx="25731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Engine </a:t>
              </a:r>
              <a:endParaRPr b="1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Benchmark</a:t>
              </a:r>
              <a:endParaRPr b="1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(better suited for offline)</a:t>
              </a:r>
              <a:endParaRPr b="1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943" name="Google Shape;943;p107"/>
          <p:cNvGrpSpPr/>
          <p:nvPr/>
        </p:nvGrpSpPr>
        <p:grpSpPr>
          <a:xfrm>
            <a:off x="2975000" y="680625"/>
            <a:ext cx="2573100" cy="737625"/>
            <a:chOff x="2975000" y="680625"/>
            <a:chExt cx="2573100" cy="737625"/>
          </a:xfrm>
        </p:grpSpPr>
        <p:cxnSp>
          <p:nvCxnSpPr>
            <p:cNvPr id="944" name="Google Shape;944;p107"/>
            <p:cNvCxnSpPr/>
            <p:nvPr/>
          </p:nvCxnSpPr>
          <p:spPr>
            <a:xfrm>
              <a:off x="4254450" y="1164150"/>
              <a:ext cx="635100" cy="2541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945" name="Google Shape;945;p107"/>
            <p:cNvSpPr txBox="1"/>
            <p:nvPr/>
          </p:nvSpPr>
          <p:spPr>
            <a:xfrm>
              <a:off x="2975000" y="680625"/>
              <a:ext cx="2573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Serving Benchmark</a:t>
              </a:r>
              <a:endParaRPr b="1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2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(better suited for online)</a:t>
              </a:r>
              <a:endParaRPr b="1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108"/>
          <p:cNvSpPr txBox="1"/>
          <p:nvPr>
            <p:ph idx="1" type="subTitle"/>
          </p:nvPr>
        </p:nvSpPr>
        <p:spPr>
          <a:xfrm>
            <a:off x="228600" y="259150"/>
            <a:ext cx="86868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Benchmark Setup</a:t>
            </a:r>
            <a:endParaRPr/>
          </a:p>
        </p:txBody>
      </p:sp>
      <p:sp>
        <p:nvSpPr>
          <p:cNvPr id="951" name="Google Shape;951;p108"/>
          <p:cNvSpPr txBox="1"/>
          <p:nvPr>
            <p:ph idx="3" type="body"/>
          </p:nvPr>
        </p:nvSpPr>
        <p:spPr>
          <a:xfrm>
            <a:off x="228600" y="774425"/>
            <a:ext cx="8686800" cy="382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Model:</a:t>
            </a:r>
            <a:endParaRPr b="1"/>
          </a:p>
          <a:p>
            <a:pPr indent="-330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meta-llama/Llama-2-7b-chat-hf (Llama Architecture)</a:t>
            </a:r>
            <a:endParaRPr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mistralai/Mixtral-8x7B-Instruct-v0.1 (Mixture of Experts)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Dataset:</a:t>
            </a:r>
            <a:endParaRPr b="1"/>
          </a:p>
          <a:p>
            <a:pPr indent="-330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ShareGPT</a:t>
            </a:r>
            <a:endParaRPr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Roblox Internal Luau Snippet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Dtype:</a:t>
            </a:r>
            <a:endParaRPr b="1"/>
          </a:p>
          <a:p>
            <a:pPr indent="-330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FP16 (float16)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Hardware:</a:t>
            </a:r>
            <a:endParaRPr b="1"/>
          </a:p>
          <a:p>
            <a:pPr indent="-330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A100-80G</a:t>
            </a:r>
            <a:endParaRPr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H100</a:t>
            </a:r>
            <a:endParaRPr/>
          </a:p>
        </p:txBody>
      </p:sp>
      <p:sp>
        <p:nvSpPr>
          <p:cNvPr id="952" name="Google Shape;952;p108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Serving LLMs is (surprisingly) slow and expensive</a:t>
            </a:r>
            <a:endParaRPr/>
          </a:p>
        </p:txBody>
      </p:sp>
      <p:sp>
        <p:nvSpPr>
          <p:cNvPr id="342" name="Google Shape;342;p55"/>
          <p:cNvSpPr txBox="1"/>
          <p:nvPr>
            <p:ph idx="1" type="body"/>
          </p:nvPr>
        </p:nvSpPr>
        <p:spPr>
          <a:xfrm>
            <a:off x="755550" y="1091850"/>
            <a:ext cx="7632900" cy="147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 single A100 GPU can only serve </a:t>
            </a:r>
            <a:r>
              <a:rPr lang="en">
                <a:solidFill>
                  <a:srgbClr val="FF0000"/>
                </a:solidFill>
              </a:rPr>
              <a:t>&lt; 1</a:t>
            </a:r>
            <a:r>
              <a:rPr lang="en">
                <a:solidFill>
                  <a:schemeClr val="dk1"/>
                </a:solidFill>
              </a:rPr>
              <a:t> request per second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Moderate size of model (13B parameters) and input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 ton of GPUs are required for production-scale LLM services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43" name="Google Shape;343;p55"/>
          <p:cNvPicPr preferRelativeResize="0"/>
          <p:nvPr/>
        </p:nvPicPr>
        <p:blipFill rotWithShape="1">
          <a:blip r:embed="rId3">
            <a:alphaModFix/>
          </a:blip>
          <a:srcRect b="47922" l="0" r="0" t="12320"/>
          <a:stretch/>
        </p:blipFill>
        <p:spPr>
          <a:xfrm>
            <a:off x="2801413" y="2362925"/>
            <a:ext cx="3541175" cy="217372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44" name="Google Shape;344;p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109"/>
          <p:cNvSpPr txBox="1"/>
          <p:nvPr>
            <p:ph idx="1" type="subTitle"/>
          </p:nvPr>
        </p:nvSpPr>
        <p:spPr>
          <a:xfrm>
            <a:off x="228600" y="259150"/>
            <a:ext cx="86868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Benchmark Setup</a:t>
            </a:r>
            <a:endParaRPr/>
          </a:p>
        </p:txBody>
      </p:sp>
      <p:sp>
        <p:nvSpPr>
          <p:cNvPr id="958" name="Google Shape;958;p109"/>
          <p:cNvSpPr txBox="1"/>
          <p:nvPr>
            <p:ph idx="3" type="body"/>
          </p:nvPr>
        </p:nvSpPr>
        <p:spPr>
          <a:xfrm>
            <a:off x="228600" y="774425"/>
            <a:ext cx="8686800" cy="382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Backend/Framework:</a:t>
            </a:r>
            <a:endParaRPr b="1"/>
          </a:p>
          <a:p>
            <a:pPr indent="-3302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600"/>
              <a:buChar char="-"/>
            </a:pPr>
            <a:r>
              <a:rPr b="1" lang="en">
                <a:solidFill>
                  <a:schemeClr val="lt1"/>
                </a:solidFill>
              </a:rPr>
              <a:t>vLLM</a:t>
            </a:r>
            <a:r>
              <a:rPr lang="en">
                <a:solidFill>
                  <a:schemeClr val="lt1"/>
                </a:solidFill>
              </a:rPr>
              <a:t> v0.4.0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HuggingFace </a:t>
            </a:r>
            <a:r>
              <a:rPr b="1" lang="en"/>
              <a:t>Text Generation Inference</a:t>
            </a:r>
            <a:r>
              <a:rPr lang="en"/>
              <a:t> (TGI) v1.4.3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InternLM </a:t>
            </a:r>
            <a:r>
              <a:rPr b="1" lang="en"/>
              <a:t>LMDeploy</a:t>
            </a:r>
            <a:r>
              <a:rPr lang="en"/>
              <a:t> v0.2.5</a:t>
            </a:r>
            <a:endParaRPr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TurboMind - implemented based on FasterTransformer (C++)</a:t>
            </a:r>
            <a:endParaRPr/>
          </a:p>
          <a:p>
            <a:pPr indent="-3302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lmdeploy.pytorch - PyTorch (Python)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>
                <a:solidFill>
                  <a:schemeClr val="lt1"/>
                </a:solidFill>
              </a:rPr>
              <a:t>Nvidia </a:t>
            </a:r>
            <a:r>
              <a:rPr b="1" lang="en">
                <a:solidFill>
                  <a:schemeClr val="lt1"/>
                </a:solidFill>
              </a:rPr>
              <a:t>TensorRT-LLM</a:t>
            </a:r>
            <a:r>
              <a:rPr lang="en">
                <a:solidFill>
                  <a:schemeClr val="lt1"/>
                </a:solidFill>
              </a:rPr>
              <a:t> v0.8.0 (with Triton v24.02)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Microsoft DeepSpeed-MII v0.2.3</a:t>
            </a:r>
            <a:endParaRPr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v0.2.3 does not work on H100 due to a bug</a:t>
            </a:r>
            <a:endParaRPr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v0.2.2 does not work due to mixture-of-expert gate issues</a:t>
            </a:r>
            <a:endParaRPr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>
                <a:solidFill>
                  <a:schemeClr val="lt1"/>
                </a:solidFill>
              </a:rPr>
              <a:t>Does not support streaming</a:t>
            </a:r>
            <a:endParaRPr/>
          </a:p>
        </p:txBody>
      </p:sp>
      <p:sp>
        <p:nvSpPr>
          <p:cNvPr id="959" name="Google Shape;959;p109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cxnSp>
        <p:nvCxnSpPr>
          <p:cNvPr id="960" name="Google Shape;960;p109"/>
          <p:cNvCxnSpPr/>
          <p:nvPr/>
        </p:nvCxnSpPr>
        <p:spPr>
          <a:xfrm rot="10800000">
            <a:off x="628975" y="3511950"/>
            <a:ext cx="3420300" cy="660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10"/>
          <p:cNvSpPr txBox="1"/>
          <p:nvPr>
            <p:ph idx="1" type="subTitle"/>
          </p:nvPr>
        </p:nvSpPr>
        <p:spPr>
          <a:xfrm>
            <a:off x="228600" y="259150"/>
            <a:ext cx="8686800" cy="31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chemeClr val="lt1"/>
                </a:solidFill>
                <a:latin typeface="Inter SemiBold"/>
                <a:ea typeface="Inter SemiBold"/>
                <a:cs typeface="Inter SemiBold"/>
                <a:sym typeface="Inter SemiBold"/>
              </a:rPr>
              <a:t>Benchmark Setup</a:t>
            </a:r>
            <a:endParaRPr/>
          </a:p>
        </p:txBody>
      </p:sp>
      <p:sp>
        <p:nvSpPr>
          <p:cNvPr id="966" name="Google Shape;966;p110"/>
          <p:cNvSpPr txBox="1"/>
          <p:nvPr>
            <p:ph idx="3" type="body"/>
          </p:nvPr>
        </p:nvSpPr>
        <p:spPr>
          <a:xfrm>
            <a:off x="228600" y="774425"/>
            <a:ext cx="8686800" cy="287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Deployment</a:t>
            </a:r>
            <a:endParaRPr b="1"/>
          </a:p>
          <a:p>
            <a:pPr indent="-330200" lvl="0" marL="457200" rtl="0" algn="l">
              <a:spcBef>
                <a:spcPts val="120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Docker deployment with default engine configurations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sz="1400"/>
              <a:t>Tensor Parallelism: </a:t>
            </a:r>
            <a:r>
              <a:rPr lang="en" sz="1400">
                <a:solidFill>
                  <a:schemeClr val="lt1"/>
                </a:solidFill>
              </a:rPr>
              <a:t>Llama-2-7B: TP = 1, Mixtral-8x7B: TP = 4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sz="1400"/>
              <a:t>Cuda graph enabled whenever possible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sz="1400"/>
              <a:t>For TensorRT-LLM (and Triton model repo):</a:t>
            </a:r>
            <a:endParaRPr sz="1400"/>
          </a:p>
          <a:p>
            <a: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sz="1400"/>
              <a:t>max_batch_size: 128, max_input_len: 1024, max_output_len: 2048, decoupled: True, instance_group count: 128</a:t>
            </a:r>
            <a:endParaRPr sz="1400"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Unfair to tune for individual backend(Implicit measurement of user-friendliness)</a:t>
            </a:r>
            <a:endParaRPr/>
          </a:p>
        </p:txBody>
      </p:sp>
      <p:sp>
        <p:nvSpPr>
          <p:cNvPr id="967" name="Google Shape;967;p110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968" name="Google Shape;968;p110"/>
          <p:cNvSpPr txBox="1"/>
          <p:nvPr/>
        </p:nvSpPr>
        <p:spPr>
          <a:xfrm>
            <a:off x="228600" y="2951950"/>
            <a:ext cx="78300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Traffic:</a:t>
            </a:r>
            <a:endParaRPr b="1"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-"/>
            </a:pP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Duration: Sending requests for 5 minutes for each run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-"/>
            </a:pP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Request rate/s: 1, 2, 3, …, 10 for each run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-"/>
            </a:pP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Streaming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69" name="Google Shape;969;p110"/>
          <p:cNvSpPr txBox="1"/>
          <p:nvPr/>
        </p:nvSpPr>
        <p:spPr>
          <a:xfrm>
            <a:off x="228600" y="4161900"/>
            <a:ext cx="7715700" cy="6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Code available at</a:t>
            </a: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: </a:t>
            </a:r>
            <a:r>
              <a:rPr lang="en" sz="135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https://github.com/vllm-project/vllm/blob/main/benchmarks/benchmark_serving.py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11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 &amp; Measures</a:t>
            </a:r>
            <a:endParaRPr/>
          </a:p>
        </p:txBody>
      </p:sp>
      <p:sp>
        <p:nvSpPr>
          <p:cNvPr id="975" name="Google Shape;975;p111"/>
          <p:cNvSpPr txBox="1"/>
          <p:nvPr>
            <p:ph idx="3" type="body"/>
          </p:nvPr>
        </p:nvSpPr>
        <p:spPr>
          <a:xfrm>
            <a:off x="256525" y="686675"/>
            <a:ext cx="8686800" cy="289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/>
              <a:t>Time to first Token (TTFT) - lower the better</a:t>
            </a:r>
            <a:endParaRPr b="1" sz="1400"/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Time for the client to receive the first token from API server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Queue time + prefill + first decode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Measures batching &amp; prefill performance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Represents end-user’s perceived latency when streaming</a:t>
            </a:r>
            <a:endParaRPr sz="1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400"/>
              <a:t>Time per Output Token (TPOT) - lower the better</a:t>
            </a:r>
            <a:endParaRPr b="1" sz="1400"/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SzPts val="1200"/>
              <a:buChar char="-"/>
            </a:pPr>
            <a:r>
              <a:rPr lang="en" sz="1200">
                <a:solidFill>
                  <a:schemeClr val="lt1"/>
                </a:solidFill>
              </a:rPr>
              <a:t>Per request, the </a:t>
            </a:r>
            <a:r>
              <a:rPr lang="en" sz="1200"/>
              <a:t>average of inter token latencies after first token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Measures average decode performance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Represents the average time it takes for end-user to receive the next “text” when streaming </a:t>
            </a:r>
            <a:endParaRPr sz="12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300"/>
              <a:t>For each request, </a:t>
            </a:r>
            <a:r>
              <a:rPr b="1" lang="en" sz="1300"/>
              <a:t>end-to-end latency = TTFT + TPOT x (# of output tokens - 1)</a:t>
            </a:r>
            <a:endParaRPr b="1" sz="1300"/>
          </a:p>
        </p:txBody>
      </p:sp>
      <p:sp>
        <p:nvSpPr>
          <p:cNvPr id="976" name="Google Shape;976;p111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977" name="Google Shape;977;p111"/>
          <p:cNvSpPr txBox="1"/>
          <p:nvPr/>
        </p:nvSpPr>
        <p:spPr>
          <a:xfrm>
            <a:off x="256525" y="3420100"/>
            <a:ext cx="40200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Implicit/Qualitative:</a:t>
            </a:r>
            <a:endParaRPr sz="12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-"/>
            </a:pPr>
            <a:r>
              <a:rPr lang="en" sz="12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Reliability</a:t>
            </a:r>
            <a:endParaRPr sz="12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-"/>
            </a:pPr>
            <a:r>
              <a:rPr lang="en" sz="12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Model support</a:t>
            </a:r>
            <a:endParaRPr sz="12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-"/>
            </a:pPr>
            <a:r>
              <a:rPr lang="en" sz="12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User-friendliness</a:t>
            </a:r>
            <a:endParaRPr sz="12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12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983" name="Google Shape;983;p112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Dataset - </a:t>
            </a:r>
            <a:r>
              <a:rPr lang="en">
                <a:solidFill>
                  <a:schemeClr val="lt1"/>
                </a:solidFill>
              </a:rPr>
              <a:t>ShareGPT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984" name="Google Shape;984;p112"/>
          <p:cNvSpPr txBox="1"/>
          <p:nvPr/>
        </p:nvSpPr>
        <p:spPr>
          <a:xfrm>
            <a:off x="228600" y="725800"/>
            <a:ext cx="83415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-"/>
            </a:pP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~70K user-shared conversations from ShareGPT.com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-"/>
            </a:pP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Used by Vicuna-13B (fine-tuned Llama-13B)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985" name="Google Shape;985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8225" y="1359850"/>
            <a:ext cx="6422243" cy="2890351"/>
          </a:xfrm>
          <a:prstGeom prst="rect">
            <a:avLst/>
          </a:prstGeom>
          <a:noFill/>
          <a:ln>
            <a:noFill/>
          </a:ln>
        </p:spPr>
      </p:pic>
      <p:sp>
        <p:nvSpPr>
          <p:cNvPr id="986" name="Google Shape;986;p112"/>
          <p:cNvSpPr txBox="1"/>
          <p:nvPr/>
        </p:nvSpPr>
        <p:spPr>
          <a:xfrm>
            <a:off x="2129350" y="4250200"/>
            <a:ext cx="1890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Average: ~250 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87" name="Google Shape;987;p112"/>
          <p:cNvSpPr txBox="1"/>
          <p:nvPr/>
        </p:nvSpPr>
        <p:spPr>
          <a:xfrm>
            <a:off x="5373450" y="4250200"/>
            <a:ext cx="1890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Average: ~220 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2" name="Google Shape;992;p113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747900"/>
            <a:ext cx="4137725" cy="3900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3" name="Google Shape;993;p113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275" y="747897"/>
            <a:ext cx="4137725" cy="3900314"/>
          </a:xfrm>
          <a:prstGeom prst="rect">
            <a:avLst/>
          </a:prstGeom>
          <a:noFill/>
          <a:ln>
            <a:noFill/>
          </a:ln>
        </p:spPr>
      </p:pic>
      <p:sp>
        <p:nvSpPr>
          <p:cNvPr id="994" name="Google Shape;994;p113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995" name="Google Shape;995;p113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Llama2-7B - A100 TP1 - ShareGPT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996" name="Google Shape;996;p113"/>
          <p:cNvGrpSpPr/>
          <p:nvPr/>
        </p:nvGrpSpPr>
        <p:grpSpPr>
          <a:xfrm>
            <a:off x="7251000" y="3636150"/>
            <a:ext cx="1214250" cy="432600"/>
            <a:chOff x="7251000" y="3636150"/>
            <a:chExt cx="1214250" cy="432600"/>
          </a:xfrm>
        </p:grpSpPr>
        <p:cxnSp>
          <p:nvCxnSpPr>
            <p:cNvPr id="997" name="Google Shape;997;p113"/>
            <p:cNvCxnSpPr/>
            <p:nvPr/>
          </p:nvCxnSpPr>
          <p:spPr>
            <a:xfrm rot="10800000">
              <a:off x="7251000" y="3636150"/>
              <a:ext cx="279300" cy="4326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998" name="Google Shape;998;p113"/>
            <p:cNvSpPr txBox="1"/>
            <p:nvPr/>
          </p:nvSpPr>
          <p:spPr>
            <a:xfrm>
              <a:off x="7397550" y="3675450"/>
              <a:ext cx="10677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Best in class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999" name="Google Shape;999;p113"/>
          <p:cNvGrpSpPr/>
          <p:nvPr/>
        </p:nvGrpSpPr>
        <p:grpSpPr>
          <a:xfrm>
            <a:off x="6197300" y="2165400"/>
            <a:ext cx="1878425" cy="951600"/>
            <a:chOff x="6197300" y="2165400"/>
            <a:chExt cx="1878425" cy="951600"/>
          </a:xfrm>
        </p:grpSpPr>
        <p:cxnSp>
          <p:nvCxnSpPr>
            <p:cNvPr id="1000" name="Google Shape;1000;p113"/>
            <p:cNvCxnSpPr/>
            <p:nvPr/>
          </p:nvCxnSpPr>
          <p:spPr>
            <a:xfrm>
              <a:off x="7425625" y="2519400"/>
              <a:ext cx="650100" cy="5976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1001" name="Google Shape;1001;p113"/>
            <p:cNvSpPr txBox="1"/>
            <p:nvPr/>
          </p:nvSpPr>
          <p:spPr>
            <a:xfrm>
              <a:off x="6197300" y="2165400"/>
              <a:ext cx="16959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More pronounced gap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002" name="Google Shape;1002;p113"/>
          <p:cNvGrpSpPr/>
          <p:nvPr/>
        </p:nvGrpSpPr>
        <p:grpSpPr>
          <a:xfrm>
            <a:off x="1828500" y="2471500"/>
            <a:ext cx="1570200" cy="745200"/>
            <a:chOff x="1828500" y="2471500"/>
            <a:chExt cx="1570200" cy="745200"/>
          </a:xfrm>
        </p:grpSpPr>
        <p:cxnSp>
          <p:nvCxnSpPr>
            <p:cNvPr id="1003" name="Google Shape;1003;p113"/>
            <p:cNvCxnSpPr>
              <a:stCxn id="1004" idx="2"/>
            </p:cNvCxnSpPr>
            <p:nvPr/>
          </p:nvCxnSpPr>
          <p:spPr>
            <a:xfrm>
              <a:off x="2613600" y="2825500"/>
              <a:ext cx="359400" cy="3912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1004" name="Google Shape;1004;p113"/>
            <p:cNvSpPr txBox="1"/>
            <p:nvPr/>
          </p:nvSpPr>
          <p:spPr>
            <a:xfrm>
              <a:off x="1828500" y="2471500"/>
              <a:ext cx="15702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Linearly degrades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005" name="Google Shape;1005;p113"/>
          <p:cNvGrpSpPr/>
          <p:nvPr/>
        </p:nvGrpSpPr>
        <p:grpSpPr>
          <a:xfrm>
            <a:off x="3363075" y="3438550"/>
            <a:ext cx="2753724" cy="1153400"/>
            <a:chOff x="3363075" y="3438550"/>
            <a:chExt cx="2753724" cy="1153400"/>
          </a:xfrm>
        </p:grpSpPr>
        <p:sp>
          <p:nvSpPr>
            <p:cNvPr id="1006" name="Google Shape;1006;p113"/>
            <p:cNvSpPr txBox="1"/>
            <p:nvPr/>
          </p:nvSpPr>
          <p:spPr>
            <a:xfrm>
              <a:off x="3886599" y="4068750"/>
              <a:ext cx="22302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Engine crashed beyond here; reliability issue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1007" name="Google Shape;1007;p113"/>
            <p:cNvCxnSpPr/>
            <p:nvPr/>
          </p:nvCxnSpPr>
          <p:spPr>
            <a:xfrm rot="10800000">
              <a:off x="3363075" y="3438550"/>
              <a:ext cx="454800" cy="8310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p114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013" name="Google Shape;1013;p114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Llama2-7B - H100 TP1 - ShareGPT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014" name="Google Shape;1014;p11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300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5" name="Google Shape;1015;p114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9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115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021" name="Google Shape;1021;p115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Dataset </a:t>
            </a:r>
            <a:r>
              <a:rPr lang="en"/>
              <a:t>- </a:t>
            </a:r>
            <a:r>
              <a:rPr lang="en">
                <a:solidFill>
                  <a:schemeClr val="lt1"/>
                </a:solidFill>
              </a:rPr>
              <a:t>Roblox Data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022" name="Google Shape;1022;p115"/>
          <p:cNvSpPr txBox="1"/>
          <p:nvPr/>
        </p:nvSpPr>
        <p:spPr>
          <a:xfrm>
            <a:off x="342900" y="704900"/>
            <a:ext cx="8038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Inter"/>
              <a:buChar char="-"/>
            </a:pP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3600 Luau (typed Lua) code snippets collected from production traffic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23" name="Google Shape;1023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7049" y="1136000"/>
            <a:ext cx="6529900" cy="2932751"/>
          </a:xfrm>
          <a:prstGeom prst="rect">
            <a:avLst/>
          </a:prstGeom>
          <a:noFill/>
          <a:ln>
            <a:noFill/>
          </a:ln>
        </p:spPr>
      </p:pic>
      <p:sp>
        <p:nvSpPr>
          <p:cNvPr id="1024" name="Google Shape;1024;p115"/>
          <p:cNvSpPr txBox="1"/>
          <p:nvPr/>
        </p:nvSpPr>
        <p:spPr>
          <a:xfrm>
            <a:off x="2894650" y="4068750"/>
            <a:ext cx="3679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Input Average: 275, Output: 150</a:t>
            </a:r>
            <a:endParaRPr sz="16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116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030" name="Google Shape;1030;p116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Llama2-7B - A100 TP1 - Roblox Code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031" name="Google Shape;1031;p116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550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Google Shape;1032;p116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6259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117"/>
          <p:cNvSpPr txBox="1"/>
          <p:nvPr>
            <p:ph type="title"/>
          </p:nvPr>
        </p:nvSpPr>
        <p:spPr>
          <a:xfrm>
            <a:off x="228600" y="228600"/>
            <a:ext cx="8686800" cy="5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Takeaways</a:t>
            </a:r>
            <a:endParaRPr/>
          </a:p>
        </p:txBody>
      </p:sp>
      <p:sp>
        <p:nvSpPr>
          <p:cNvPr id="1038" name="Google Shape;1038;p117"/>
          <p:cNvSpPr txBox="1"/>
          <p:nvPr>
            <p:ph idx="3" type="body"/>
          </p:nvPr>
        </p:nvSpPr>
        <p:spPr>
          <a:xfrm>
            <a:off x="228600" y="697800"/>
            <a:ext cx="8233200" cy="410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Given the default deployment setup …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Llama2-7B 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sz="1400"/>
              <a:t>LMDeploy (TurboMind) is </a:t>
            </a:r>
            <a:r>
              <a:rPr b="1" lang="en" sz="1400"/>
              <a:t>best in class for in both metrics</a:t>
            </a:r>
            <a:endParaRPr sz="1400"/>
          </a:p>
          <a:p>
            <a:pPr indent="-3175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b="1" lang="en" sz="1400"/>
              <a:t>Only vLLM</a:t>
            </a:r>
            <a:r>
              <a:rPr lang="en" sz="1400"/>
              <a:t> is able to keep up with the same TTFT performance, but worse in TPOT</a:t>
            </a:r>
            <a:endParaRPr sz="1400"/>
          </a:p>
          <a:p>
            <a:pPr indent="-3175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sz="1400"/>
              <a:t>TPOT Performance gap between LMDeploy and vLLM is more pronounced as request rate goes up.</a:t>
            </a:r>
            <a:endParaRPr sz="1400">
              <a:solidFill>
                <a:schemeClr val="lt1"/>
              </a:solidFill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en" sz="1400">
                <a:solidFill>
                  <a:schemeClr val="lt1"/>
                </a:solidFill>
              </a:rPr>
              <a:t>TensorRT-LLM shows capacity and reliability issue for high traffic with no significant advantage in either TTFT or TPOT.</a:t>
            </a:r>
            <a:endParaRPr sz="1400">
              <a:solidFill>
                <a:schemeClr val="lt1"/>
              </a:solidFill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en" sz="1400">
                <a:solidFill>
                  <a:schemeClr val="lt1"/>
                </a:solidFill>
              </a:rPr>
              <a:t>TGI: Poor TTFT performance (up to </a:t>
            </a:r>
            <a:r>
              <a:rPr b="1" lang="en" sz="1400">
                <a:solidFill>
                  <a:schemeClr val="lt1"/>
                </a:solidFill>
              </a:rPr>
              <a:t>10x worse</a:t>
            </a:r>
            <a:r>
              <a:rPr lang="en" sz="1400">
                <a:solidFill>
                  <a:schemeClr val="lt1"/>
                </a:solidFill>
              </a:rPr>
              <a:t> than vLLM, almost linears scales with request rate), but no advantage in TPOT.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39" name="Google Shape;1039;p117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Google Shape;1044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1317370"/>
            <a:ext cx="4388726" cy="3368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5" name="Google Shape;1045;p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6459" y="1317375"/>
            <a:ext cx="4361442" cy="336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46" name="Google Shape;1046;p118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047" name="Google Shape;1047;p118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Room for Improvement - vLLM vs LMDeploy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1048" name="Google Shape;1048;p118"/>
          <p:cNvGrpSpPr/>
          <p:nvPr/>
        </p:nvGrpSpPr>
        <p:grpSpPr>
          <a:xfrm>
            <a:off x="6344850" y="3479400"/>
            <a:ext cx="4020000" cy="908313"/>
            <a:chOff x="6344850" y="3479400"/>
            <a:chExt cx="4020000" cy="908313"/>
          </a:xfrm>
        </p:grpSpPr>
        <p:sp>
          <p:nvSpPr>
            <p:cNvPr id="1049" name="Google Shape;1049;p118"/>
            <p:cNvSpPr txBox="1"/>
            <p:nvPr/>
          </p:nvSpPr>
          <p:spPr>
            <a:xfrm>
              <a:off x="6344850" y="4033713"/>
              <a:ext cx="40200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LMDeploy average: 12 ms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050" name="Google Shape;1050;p118"/>
            <p:cNvSpPr txBox="1"/>
            <p:nvPr/>
          </p:nvSpPr>
          <p:spPr>
            <a:xfrm>
              <a:off x="6344850" y="3479400"/>
              <a:ext cx="28023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vLLM average: 16.6ms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1051" name="Google Shape;1051;p118"/>
          <p:cNvSpPr/>
          <p:nvPr/>
        </p:nvSpPr>
        <p:spPr>
          <a:xfrm>
            <a:off x="724475" y="1768200"/>
            <a:ext cx="3302700" cy="18597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0000"/>
              </a:highlight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52" name="Google Shape;1052;p118"/>
          <p:cNvSpPr txBox="1"/>
          <p:nvPr/>
        </p:nvSpPr>
        <p:spPr>
          <a:xfrm>
            <a:off x="1933200" y="2079900"/>
            <a:ext cx="2370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&gt; 25ms (affected by prefill)</a:t>
            </a:r>
            <a:endParaRPr b="1"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vLLM: 18% (44/149)</a:t>
            </a:r>
            <a:endParaRPr b="1"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LMDeploy: 3% (4/149)</a:t>
            </a:r>
            <a:endParaRPr b="1"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53" name="Google Shape;1053;p118"/>
          <p:cNvSpPr txBox="1"/>
          <p:nvPr/>
        </p:nvSpPr>
        <p:spPr>
          <a:xfrm>
            <a:off x="228600" y="672700"/>
            <a:ext cx="8211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"/>
              <a:buChar char="-"/>
            </a:pPr>
            <a:r>
              <a:rPr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Llama-7B, Roblox Code Data (150 Output), 8 QPS (2400 requests in total)</a:t>
            </a:r>
            <a:endParaRPr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Inter"/>
              <a:buChar char="-"/>
            </a:pPr>
            <a:r>
              <a:rPr lang="en" sz="13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Compare inter token latencies for a particular request</a:t>
            </a:r>
            <a:endParaRPr sz="13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Goal</a:t>
            </a:r>
            <a:endParaRPr/>
          </a:p>
        </p:txBody>
      </p:sp>
      <p:sp>
        <p:nvSpPr>
          <p:cNvPr id="350" name="Google Shape;350;p56"/>
          <p:cNvSpPr txBox="1"/>
          <p:nvPr>
            <p:ph idx="1" type="body"/>
          </p:nvPr>
        </p:nvSpPr>
        <p:spPr>
          <a:xfrm>
            <a:off x="1490275" y="940375"/>
            <a:ext cx="6163800" cy="3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Build the </a:t>
            </a:r>
            <a:r>
              <a:rPr lang="en" sz="3000">
                <a:solidFill>
                  <a:srgbClr val="4A86E8"/>
                </a:solidFill>
              </a:rPr>
              <a:t>fastest</a:t>
            </a:r>
            <a:r>
              <a:rPr lang="en" sz="3000">
                <a:solidFill>
                  <a:schemeClr val="dk1"/>
                </a:solidFill>
              </a:rPr>
              <a:t> and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A86E8"/>
                </a:solidFill>
              </a:rPr>
              <a:t>easiest-to-use</a:t>
            </a:r>
            <a:r>
              <a:rPr lang="en" sz="3000">
                <a:solidFill>
                  <a:schemeClr val="dk1"/>
                </a:solidFill>
              </a:rPr>
              <a:t> open-source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LLM inference &amp; serving engine</a:t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351" name="Google Shape;351;p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7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8" name="Google Shape;1058;p119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747912"/>
            <a:ext cx="4098151" cy="3862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9" name="Google Shape;1059;p119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850" y="747900"/>
            <a:ext cx="4098151" cy="3863017"/>
          </a:xfrm>
          <a:prstGeom prst="rect">
            <a:avLst/>
          </a:prstGeom>
          <a:noFill/>
          <a:ln>
            <a:noFill/>
          </a:ln>
        </p:spPr>
      </p:pic>
      <p:sp>
        <p:nvSpPr>
          <p:cNvPr id="1060" name="Google Shape;1060;p119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061" name="Google Shape;1061;p119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Mixtral8x7B - A100 TP4 - ShareGPT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grpSp>
        <p:nvGrpSpPr>
          <p:cNvPr id="1062" name="Google Shape;1062;p119"/>
          <p:cNvGrpSpPr/>
          <p:nvPr/>
        </p:nvGrpSpPr>
        <p:grpSpPr>
          <a:xfrm>
            <a:off x="4058150" y="3481075"/>
            <a:ext cx="4572913" cy="1032400"/>
            <a:chOff x="4058150" y="3481075"/>
            <a:chExt cx="4572913" cy="1032400"/>
          </a:xfrm>
        </p:grpSpPr>
        <p:cxnSp>
          <p:nvCxnSpPr>
            <p:cNvPr id="1063" name="Google Shape;1063;p119"/>
            <p:cNvCxnSpPr/>
            <p:nvPr/>
          </p:nvCxnSpPr>
          <p:spPr>
            <a:xfrm rot="10800000">
              <a:off x="4058150" y="3901525"/>
              <a:ext cx="638700" cy="3417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1064" name="Google Shape;1064;p119"/>
            <p:cNvCxnSpPr/>
            <p:nvPr/>
          </p:nvCxnSpPr>
          <p:spPr>
            <a:xfrm flipH="1" rot="10800000">
              <a:off x="5436625" y="3481075"/>
              <a:ext cx="649800" cy="7761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1065" name="Google Shape;1065;p119"/>
            <p:cNvSpPr txBox="1"/>
            <p:nvPr/>
          </p:nvSpPr>
          <p:spPr>
            <a:xfrm>
              <a:off x="4611063" y="4159475"/>
              <a:ext cx="4020000" cy="354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Best in class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066" name="Google Shape;1066;p119"/>
          <p:cNvGrpSpPr/>
          <p:nvPr/>
        </p:nvGrpSpPr>
        <p:grpSpPr>
          <a:xfrm>
            <a:off x="5752750" y="1623363"/>
            <a:ext cx="2610000" cy="748213"/>
            <a:chOff x="5752750" y="1623363"/>
            <a:chExt cx="2610000" cy="748213"/>
          </a:xfrm>
        </p:grpSpPr>
        <p:cxnSp>
          <p:nvCxnSpPr>
            <p:cNvPr id="1067" name="Google Shape;1067;p119"/>
            <p:cNvCxnSpPr/>
            <p:nvPr/>
          </p:nvCxnSpPr>
          <p:spPr>
            <a:xfrm>
              <a:off x="7102425" y="2095875"/>
              <a:ext cx="753600" cy="2757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1068" name="Google Shape;1068;p119"/>
            <p:cNvSpPr txBox="1"/>
            <p:nvPr/>
          </p:nvSpPr>
          <p:spPr>
            <a:xfrm>
              <a:off x="5752750" y="1623363"/>
              <a:ext cx="26100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Tradeoff between TPOT and TTFT 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(Prefill vs decode)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2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3" name="Google Shape;1073;p120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825" y="747882"/>
            <a:ext cx="4137725" cy="3900331"/>
          </a:xfrm>
          <a:prstGeom prst="rect">
            <a:avLst/>
          </a:prstGeom>
          <a:noFill/>
          <a:ln>
            <a:noFill/>
          </a:ln>
        </p:spPr>
      </p:pic>
      <p:sp>
        <p:nvSpPr>
          <p:cNvPr id="1074" name="Google Shape;1074;p120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075" name="Google Shape;1075;p120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Mixtral8x7B - A100 TP4 - ShareGPT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076" name="Google Shape;1076;p120"/>
          <p:cNvSpPr txBox="1"/>
          <p:nvPr/>
        </p:nvSpPr>
        <p:spPr>
          <a:xfrm>
            <a:off x="3365650" y="1605150"/>
            <a:ext cx="402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Over 2 mins…</a:t>
            </a:r>
            <a:endParaRPr b="1"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77" name="Google Shape;1077;p120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2550" y="747891"/>
            <a:ext cx="4137725" cy="3900323"/>
          </a:xfrm>
          <a:prstGeom prst="rect">
            <a:avLst/>
          </a:prstGeom>
          <a:noFill/>
          <a:ln>
            <a:noFill/>
          </a:ln>
        </p:spPr>
      </p:pic>
      <p:sp>
        <p:nvSpPr>
          <p:cNvPr id="1078" name="Google Shape;1078;p120"/>
          <p:cNvSpPr txBox="1"/>
          <p:nvPr/>
        </p:nvSpPr>
        <p:spPr>
          <a:xfrm>
            <a:off x="5552575" y="2067775"/>
            <a:ext cx="3315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10x worse</a:t>
            </a:r>
            <a:endParaRPr b="1"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2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21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084" name="Google Shape;1084;p121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Mixtral8x7B - A100 TP4 - Roblox Code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085" name="Google Shape;1085;p121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550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6" name="Google Shape;1086;p121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6259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122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092" name="Google Shape;1092;p122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Mixtral8x7B - A100 TP4 - Roblox Code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093" name="Google Shape;1093;p122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550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4" name="Google Shape;1094;p122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6259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23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100" name="Google Shape;1100;p123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Mixtral8x7B - H100 TP4 - Roblox Code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101" name="Google Shape;1101;p123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550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2" name="Google Shape;1102;p123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6259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03" name="Google Shape;1103;p123"/>
          <p:cNvGrpSpPr/>
          <p:nvPr/>
        </p:nvGrpSpPr>
        <p:grpSpPr>
          <a:xfrm>
            <a:off x="6326925" y="3244025"/>
            <a:ext cx="2091600" cy="814575"/>
            <a:chOff x="6326925" y="3244025"/>
            <a:chExt cx="2091600" cy="814575"/>
          </a:xfrm>
        </p:grpSpPr>
        <p:sp>
          <p:nvSpPr>
            <p:cNvPr id="1104" name="Google Shape;1104;p123"/>
            <p:cNvSpPr txBox="1"/>
            <p:nvPr/>
          </p:nvSpPr>
          <p:spPr>
            <a:xfrm>
              <a:off x="6326925" y="3535400"/>
              <a:ext cx="20916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Latency advantage, but reliability issue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1105" name="Google Shape;1105;p123"/>
            <p:cNvCxnSpPr/>
            <p:nvPr/>
          </p:nvCxnSpPr>
          <p:spPr>
            <a:xfrm flipH="1" rot="10800000">
              <a:off x="7130000" y="3244025"/>
              <a:ext cx="421500" cy="3678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9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p124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sp>
        <p:nvSpPr>
          <p:cNvPr id="1111" name="Google Shape;1111;p124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Mixtral8x7B - H100 TP4 - Roblox Code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112" name="Google Shape;1112;p12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6259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3" name="Google Shape;1113;p124" title="Chart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8550" y="747900"/>
            <a:ext cx="4137709" cy="3900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4" name="Google Shape;1114;p124"/>
          <p:cNvGrpSpPr/>
          <p:nvPr/>
        </p:nvGrpSpPr>
        <p:grpSpPr>
          <a:xfrm>
            <a:off x="6326925" y="3244025"/>
            <a:ext cx="2091600" cy="814575"/>
            <a:chOff x="6326925" y="3244025"/>
            <a:chExt cx="2091600" cy="814575"/>
          </a:xfrm>
        </p:grpSpPr>
        <p:sp>
          <p:nvSpPr>
            <p:cNvPr id="1115" name="Google Shape;1115;p124"/>
            <p:cNvSpPr txBox="1"/>
            <p:nvPr/>
          </p:nvSpPr>
          <p:spPr>
            <a:xfrm>
              <a:off x="6326925" y="3535400"/>
              <a:ext cx="20916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Inter"/>
                  <a:ea typeface="Inter"/>
                  <a:cs typeface="Inter"/>
                  <a:sym typeface="Inter"/>
                </a:rPr>
                <a:t>Latency advantage, but reliability issue</a:t>
              </a:r>
              <a:endParaRPr b="1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cxnSp>
          <p:nvCxnSpPr>
            <p:cNvPr id="1116" name="Google Shape;1116;p124"/>
            <p:cNvCxnSpPr/>
            <p:nvPr/>
          </p:nvCxnSpPr>
          <p:spPr>
            <a:xfrm flipH="1" rot="10800000">
              <a:off x="7130000" y="3244025"/>
              <a:ext cx="421500" cy="3678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0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" name="Google Shape;1121;p125"/>
          <p:cNvSpPr txBox="1"/>
          <p:nvPr>
            <p:ph type="title"/>
          </p:nvPr>
        </p:nvSpPr>
        <p:spPr>
          <a:xfrm>
            <a:off x="228600" y="228600"/>
            <a:ext cx="8686800" cy="5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Takeaways</a:t>
            </a:r>
            <a:endParaRPr/>
          </a:p>
        </p:txBody>
      </p:sp>
      <p:sp>
        <p:nvSpPr>
          <p:cNvPr id="1122" name="Google Shape;1122;p125"/>
          <p:cNvSpPr txBox="1"/>
          <p:nvPr>
            <p:ph idx="3" type="body"/>
          </p:nvPr>
        </p:nvSpPr>
        <p:spPr>
          <a:xfrm>
            <a:off x="228600" y="697800"/>
            <a:ext cx="8233200" cy="410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Given the default deployment setup …</a:t>
            </a:r>
            <a:endParaRPr/>
          </a:p>
          <a:p>
            <a:pPr indent="-3302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Mixtral 8x7B 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b="1" lang="en" sz="1400">
                <a:solidFill>
                  <a:schemeClr val="lt1"/>
                </a:solidFill>
              </a:rPr>
              <a:t>Model support is important!</a:t>
            </a:r>
            <a:r>
              <a:rPr lang="en" sz="1400">
                <a:solidFill>
                  <a:schemeClr val="lt1"/>
                </a:solidFill>
              </a:rPr>
              <a:t> (look at LMDeploy….) </a:t>
            </a:r>
            <a:endParaRPr sz="1400">
              <a:solidFill>
                <a:schemeClr val="lt1"/>
              </a:solidFill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b="1" lang="en" sz="1400">
                <a:solidFill>
                  <a:schemeClr val="lt1"/>
                </a:solidFill>
              </a:rPr>
              <a:t>vLLM always delivers the best TTFT</a:t>
            </a:r>
            <a:r>
              <a:rPr lang="en" sz="1400">
                <a:solidFill>
                  <a:schemeClr val="lt1"/>
                </a:solidFill>
              </a:rPr>
              <a:t> performance across all traffic levels</a:t>
            </a:r>
            <a:endParaRPr sz="1400">
              <a:solidFill>
                <a:schemeClr val="lt1"/>
              </a:solidFill>
            </a:endParaRPr>
          </a:p>
          <a:p>
            <a:pPr indent="-3175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en" sz="1400">
                <a:solidFill>
                  <a:schemeClr val="lt1"/>
                </a:solidFill>
              </a:rPr>
              <a:t>with</a:t>
            </a:r>
            <a:r>
              <a:rPr b="1" lang="en" sz="1400">
                <a:solidFill>
                  <a:schemeClr val="lt1"/>
                </a:solidFill>
              </a:rPr>
              <a:t> </a:t>
            </a:r>
            <a:r>
              <a:rPr lang="en" sz="1400">
                <a:solidFill>
                  <a:schemeClr val="lt1"/>
                </a:solidFill>
              </a:rPr>
              <a:t>the </a:t>
            </a:r>
            <a:r>
              <a:rPr b="1" lang="en" sz="1400">
                <a:solidFill>
                  <a:schemeClr val="lt1"/>
                </a:solidFill>
              </a:rPr>
              <a:t>best TPOT</a:t>
            </a:r>
            <a:r>
              <a:rPr lang="en" sz="1400">
                <a:solidFill>
                  <a:schemeClr val="lt1"/>
                </a:solidFill>
              </a:rPr>
              <a:t> performance in low request-rate regime on A100</a:t>
            </a:r>
            <a:endParaRPr sz="1400">
              <a:solidFill>
                <a:schemeClr val="lt1"/>
              </a:solidFill>
            </a:endParaRPr>
          </a:p>
          <a:p>
            <a:pPr indent="-3175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en" sz="1400">
                <a:solidFill>
                  <a:schemeClr val="lt1"/>
                </a:solidFill>
              </a:rPr>
              <a:t>in sacrifice of TPOT in high request-rate regime because of prefill blocking decode. </a:t>
            </a:r>
            <a:endParaRPr sz="1400">
              <a:solidFill>
                <a:schemeClr val="lt1"/>
              </a:solidFill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en" sz="1400">
                <a:solidFill>
                  <a:schemeClr val="lt1"/>
                </a:solidFill>
              </a:rPr>
              <a:t>TensorRT-LLM shows TPOT advantage on H100</a:t>
            </a:r>
            <a:endParaRPr sz="1400">
              <a:solidFill>
                <a:schemeClr val="lt1"/>
              </a:solidFill>
            </a:endParaRPr>
          </a:p>
          <a:p>
            <a:pPr indent="-3175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en" sz="1400">
                <a:solidFill>
                  <a:schemeClr val="lt1"/>
                </a:solidFill>
              </a:rPr>
              <a:t>2x-3x worse TTFT than vLLM</a:t>
            </a:r>
            <a:endParaRPr sz="1400">
              <a:solidFill>
                <a:schemeClr val="lt1"/>
              </a:solidFill>
            </a:endParaRPr>
          </a:p>
          <a:p>
            <a:pPr indent="-3175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en" sz="1400">
                <a:solidFill>
                  <a:schemeClr val="lt1"/>
                </a:solidFill>
              </a:rPr>
              <a:t>Reliability issue with high traffic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123" name="Google Shape;1123;p125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7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126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</a:t>
            </a:r>
            <a:endParaRPr/>
          </a:p>
        </p:txBody>
      </p:sp>
      <p:sp>
        <p:nvSpPr>
          <p:cNvPr id="1129" name="Google Shape;1129;p126"/>
          <p:cNvSpPr txBox="1"/>
          <p:nvPr>
            <p:ph idx="3" type="body"/>
          </p:nvPr>
        </p:nvSpPr>
        <p:spPr>
          <a:xfrm>
            <a:off x="228600" y="748700"/>
            <a:ext cx="8686800" cy="38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Every inference backend has its pros and cons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We believe vLLM is the</a:t>
            </a:r>
            <a:r>
              <a:rPr b="1" lang="en"/>
              <a:t> ideal backend for production workloads</a:t>
            </a:r>
            <a:r>
              <a:rPr lang="en"/>
              <a:t> because of:</a:t>
            </a:r>
            <a:endParaRPr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b="1" lang="en"/>
              <a:t>Best</a:t>
            </a:r>
            <a:r>
              <a:rPr lang="en"/>
              <a:t> </a:t>
            </a:r>
            <a:r>
              <a:rPr b="1" lang="en"/>
              <a:t>overall performance</a:t>
            </a:r>
            <a:r>
              <a:rPr lang="en"/>
              <a:t> across all models &amp; all traffic levels</a:t>
            </a:r>
            <a:endParaRPr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Reliability &amp; User-friendliness</a:t>
            </a:r>
            <a:endParaRPr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Rapid development (model support, features, optimizations, etc)</a:t>
            </a:r>
            <a:endParaRPr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Hardware support (</a:t>
            </a:r>
            <a:r>
              <a:rPr lang="en">
                <a:solidFill>
                  <a:schemeClr val="lt1"/>
                </a:solidFill>
              </a:rPr>
              <a:t>Intel CPU, </a:t>
            </a:r>
            <a:r>
              <a:rPr lang="en"/>
              <a:t>AMD GPU, TPU, Inferentia…)</a:t>
            </a:r>
            <a:endParaRPr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"/>
              <a:t>Open Source community</a:t>
            </a:r>
            <a:endParaRPr/>
          </a:p>
        </p:txBody>
      </p:sp>
      <p:sp>
        <p:nvSpPr>
          <p:cNvPr id="1130" name="Google Shape;1130;p126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  <p:pic>
        <p:nvPicPr>
          <p:cNvPr id="1131" name="Google Shape;1131;p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8076" y="2498100"/>
            <a:ext cx="3885200" cy="2608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5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12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What’s next?</a:t>
            </a:r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p128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Priorities for 2024</a:t>
            </a:r>
            <a:endParaRPr/>
          </a:p>
        </p:txBody>
      </p:sp>
      <p:sp>
        <p:nvSpPr>
          <p:cNvPr id="1142" name="Google Shape;1142;p128"/>
          <p:cNvSpPr txBox="1"/>
          <p:nvPr>
            <p:ph idx="3" type="body"/>
          </p:nvPr>
        </p:nvSpPr>
        <p:spPr>
          <a:xfrm>
            <a:off x="228600" y="1094425"/>
            <a:ext cx="86868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>
                <a:solidFill>
                  <a:schemeClr val="lt1"/>
                </a:solidFill>
              </a:rPr>
              <a:t>Support for multi-modal model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Performance optimization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Stability, Reliability, Monitoring</a:t>
            </a:r>
            <a:endParaRPr/>
          </a:p>
        </p:txBody>
      </p:sp>
      <p:sp>
        <p:nvSpPr>
          <p:cNvPr id="1143" name="Google Shape;1143;p128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PagedAttention</a:t>
            </a:r>
            <a:endParaRPr/>
          </a:p>
        </p:txBody>
      </p:sp>
      <p:sp>
        <p:nvSpPr>
          <p:cNvPr id="357" name="Google Shape;357;p57"/>
          <p:cNvSpPr txBox="1"/>
          <p:nvPr>
            <p:ph idx="1" type="body"/>
          </p:nvPr>
        </p:nvSpPr>
        <p:spPr>
          <a:xfrm>
            <a:off x="1260250" y="847675"/>
            <a:ext cx="66234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An attention algorithm that allows for storing continuous keys and values in non-contiguous memory space.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58" name="Google Shape;358;p57"/>
          <p:cNvPicPr preferRelativeResize="0"/>
          <p:nvPr/>
        </p:nvPicPr>
        <p:blipFill rotWithShape="1">
          <a:blip r:embed="rId3">
            <a:alphaModFix/>
          </a:blip>
          <a:srcRect b="8147" l="0" r="0" t="17914"/>
          <a:stretch/>
        </p:blipFill>
        <p:spPr>
          <a:xfrm>
            <a:off x="788638" y="1820325"/>
            <a:ext cx="7566615" cy="3146825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7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129"/>
          <p:cNvSpPr txBox="1"/>
          <p:nvPr>
            <p:ph type="title"/>
          </p:nvPr>
        </p:nvSpPr>
        <p:spPr>
          <a:xfrm>
            <a:off x="228600" y="228600"/>
            <a:ext cx="8686800" cy="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Commitment to vLLM</a:t>
            </a:r>
            <a:endParaRPr/>
          </a:p>
        </p:txBody>
      </p:sp>
      <p:sp>
        <p:nvSpPr>
          <p:cNvPr id="1149" name="Google Shape;1149;p129"/>
          <p:cNvSpPr txBox="1"/>
          <p:nvPr>
            <p:ph idx="3" type="body"/>
          </p:nvPr>
        </p:nvSpPr>
        <p:spPr>
          <a:xfrm>
            <a:off x="228600" y="1094425"/>
            <a:ext cx="8686800" cy="356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Engineering time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Hosting CI system</a:t>
            </a:r>
            <a:endParaRPr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/>
              <a:t>Allocate A100s and H100s to vLLM development and testing</a:t>
            </a:r>
            <a:endParaRPr/>
          </a:p>
        </p:txBody>
      </p:sp>
      <p:sp>
        <p:nvSpPr>
          <p:cNvPr id="1150" name="Google Shape;1150;p129"/>
          <p:cNvSpPr txBox="1"/>
          <p:nvPr>
            <p:ph idx="4" type="title"/>
          </p:nvPr>
        </p:nvSpPr>
        <p:spPr>
          <a:xfrm>
            <a:off x="1259949" y="4800600"/>
            <a:ext cx="6949200" cy="11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meetup - April 2nd 2024</a:t>
            </a:r>
            <a:endParaRPr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130"/>
          <p:cNvSpPr txBox="1"/>
          <p:nvPr>
            <p:ph type="ctrTitle"/>
          </p:nvPr>
        </p:nvSpPr>
        <p:spPr>
          <a:xfrm>
            <a:off x="228600" y="1830310"/>
            <a:ext cx="8686800" cy="47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 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5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Manage KV cache like OS virtual memory</a:t>
            </a:r>
            <a:endParaRPr/>
          </a:p>
        </p:txBody>
      </p:sp>
      <p:graphicFrame>
        <p:nvGraphicFramePr>
          <p:cNvPr id="365" name="Google Shape;365;p58"/>
          <p:cNvGraphicFramePr/>
          <p:nvPr/>
        </p:nvGraphicFramePr>
        <p:xfrm>
          <a:off x="216625" y="2844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{CCCBC293-042B-4A67-96B6-F2DB4EC2D0F2}</a:tableStyleId>
              </a:tblPr>
              <a:tblGrid>
                <a:gridCol w="783175"/>
                <a:gridCol w="696025"/>
                <a:gridCol w="696025"/>
                <a:gridCol w="647600"/>
              </a:tblGrid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Alan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Turing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computer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scientist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and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mathematician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renowned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66" name="Google Shape;366;p58"/>
          <p:cNvSpPr txBox="1"/>
          <p:nvPr/>
        </p:nvSpPr>
        <p:spPr>
          <a:xfrm>
            <a:off x="715925" y="2526875"/>
            <a:ext cx="1969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Logical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KV blocks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7" name="Google Shape;367;p58"/>
          <p:cNvSpPr/>
          <p:nvPr/>
        </p:nvSpPr>
        <p:spPr>
          <a:xfrm>
            <a:off x="659761" y="1494214"/>
            <a:ext cx="960300" cy="9603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Request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A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368" name="Google Shape;368;p58"/>
          <p:cNvGraphicFramePr/>
          <p:nvPr/>
        </p:nvGraphicFramePr>
        <p:xfrm>
          <a:off x="1992500" y="16567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{CCCBC293-042B-4A67-96B6-F2DB4EC2D0F2}</a:tableStyleId>
              </a:tblPr>
              <a:tblGrid>
                <a:gridCol w="345575"/>
                <a:gridCol w="360400"/>
              </a:tblGrid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69" name="Google Shape;369;p58"/>
          <p:cNvSpPr txBox="1"/>
          <p:nvPr/>
        </p:nvSpPr>
        <p:spPr>
          <a:xfrm>
            <a:off x="1755025" y="1363625"/>
            <a:ext cx="1192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Block Table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370" name="Google Shape;370;p58"/>
          <p:cNvGraphicFramePr/>
          <p:nvPr/>
        </p:nvGraphicFramePr>
        <p:xfrm>
          <a:off x="3229600" y="13978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{CCCBC293-042B-4A67-96B6-F2DB4EC2D0F2}</a:tableStyleId>
              </a:tblPr>
              <a:tblGrid>
                <a:gridCol w="744875"/>
                <a:gridCol w="662000"/>
                <a:gridCol w="662000"/>
                <a:gridCol w="615900"/>
              </a:tblGrid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computer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scientist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and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mathe-</a:t>
                      </a:r>
                      <a:b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</a:b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matician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Artificial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Intelli-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gence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renowned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tech-</a:t>
                      </a:r>
                      <a:br>
                        <a:rPr lang="en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</a:br>
                      <a:r>
                        <a:rPr lang="en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nology</a:t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Alan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Turing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sp>
        <p:nvSpPr>
          <p:cNvPr id="371" name="Google Shape;371;p58"/>
          <p:cNvSpPr txBox="1"/>
          <p:nvPr/>
        </p:nvSpPr>
        <p:spPr>
          <a:xfrm>
            <a:off x="3612625" y="1028525"/>
            <a:ext cx="1969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Physical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KV blocks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372" name="Google Shape;372;p58"/>
          <p:cNvGraphicFramePr/>
          <p:nvPr/>
        </p:nvGraphicFramePr>
        <p:xfrm>
          <a:off x="6104550" y="2844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{CCCBC293-042B-4A67-96B6-F2DB4EC2D0F2}</a:tableStyleId>
              </a:tblPr>
              <a:tblGrid>
                <a:gridCol w="783175"/>
                <a:gridCol w="696025"/>
                <a:gridCol w="696025"/>
                <a:gridCol w="647600"/>
              </a:tblGrid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Artificial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Intelli-</a:t>
                      </a:r>
                      <a:b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</a:b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gence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tech-</a:t>
                      </a:r>
                      <a:b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</a:b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nology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73" name="Google Shape;373;p58"/>
          <p:cNvSpPr txBox="1"/>
          <p:nvPr/>
        </p:nvSpPr>
        <p:spPr>
          <a:xfrm>
            <a:off x="6603850" y="2526875"/>
            <a:ext cx="1969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Logical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KV blocks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4" name="Google Shape;374;p58"/>
          <p:cNvSpPr/>
          <p:nvPr/>
        </p:nvSpPr>
        <p:spPr>
          <a:xfrm>
            <a:off x="7656389" y="1494214"/>
            <a:ext cx="960300" cy="960300"/>
          </a:xfrm>
          <a:prstGeom prst="ellipse">
            <a:avLst/>
          </a:prstGeom>
          <a:solidFill>
            <a:srgbClr val="D9EAD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Request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B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375" name="Google Shape;375;p58"/>
          <p:cNvGraphicFramePr/>
          <p:nvPr/>
        </p:nvGraphicFramePr>
        <p:xfrm>
          <a:off x="6585025" y="16567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{CCCBC293-042B-4A67-96B6-F2DB4EC2D0F2}</a:tableStyleId>
              </a:tblPr>
              <a:tblGrid>
                <a:gridCol w="345575"/>
                <a:gridCol w="360400"/>
              </a:tblGrid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76" name="Google Shape;376;p58"/>
          <p:cNvSpPr txBox="1"/>
          <p:nvPr/>
        </p:nvSpPr>
        <p:spPr>
          <a:xfrm>
            <a:off x="6347550" y="1363625"/>
            <a:ext cx="1192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Block Table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7" name="Google Shape;377;p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2022 Corporate Slide Template">
  <a:themeElements>
    <a:clrScheme name="Simple Light">
      <a:dk1>
        <a:srgbClr val="000000"/>
      </a:dk1>
      <a:lt1>
        <a:srgbClr val="FFFFFF"/>
      </a:lt1>
      <a:dk2>
        <a:srgbClr val="181818"/>
      </a:dk2>
      <a:lt2>
        <a:srgbClr val="EEEEEE"/>
      </a:lt2>
      <a:accent1>
        <a:srgbClr val="00A2FF"/>
      </a:accent1>
      <a:accent2>
        <a:srgbClr val="2E6FFF"/>
      </a:accent2>
      <a:accent3>
        <a:srgbClr val="2BCB96"/>
      </a:accent3>
      <a:accent4>
        <a:srgbClr val="F23548"/>
      </a:accent4>
      <a:accent5>
        <a:srgbClr val="DDFC74"/>
      </a:accent5>
      <a:accent6>
        <a:srgbClr val="6347FF"/>
      </a:accent6>
      <a:hlink>
        <a:srgbClr val="00A2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