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A2BE1B1-FD3D-46AA-911F-849AC169F706}">
  <a:tblStyle styleId="{9A2BE1B1-FD3D-46AA-911F-849AC169F7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0" Type="http://schemas.openxmlformats.org/officeDocument/2006/relationships/slide" Target="slides/slide53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slide" Target="slides/slide48.xml"/><Relationship Id="rId10" Type="http://schemas.openxmlformats.org/officeDocument/2006/relationships/slide" Target="slides/slide3.xml"/><Relationship Id="rId54" Type="http://schemas.openxmlformats.org/officeDocument/2006/relationships/slide" Target="slides/slide47.xml"/><Relationship Id="rId13" Type="http://schemas.openxmlformats.org/officeDocument/2006/relationships/slide" Target="slides/slide6.xml"/><Relationship Id="rId57" Type="http://schemas.openxmlformats.org/officeDocument/2006/relationships/slide" Target="slides/slide50.xml"/><Relationship Id="rId12" Type="http://schemas.openxmlformats.org/officeDocument/2006/relationships/slide" Target="slides/slide5.xml"/><Relationship Id="rId56" Type="http://schemas.openxmlformats.org/officeDocument/2006/relationships/slide" Target="slides/slide49.xml"/><Relationship Id="rId15" Type="http://schemas.openxmlformats.org/officeDocument/2006/relationships/slide" Target="slides/slide8.xml"/><Relationship Id="rId59" Type="http://schemas.openxmlformats.org/officeDocument/2006/relationships/slide" Target="slides/slide52.xml"/><Relationship Id="rId14" Type="http://schemas.openxmlformats.org/officeDocument/2006/relationships/slide" Target="slides/slide7.xml"/><Relationship Id="rId58" Type="http://schemas.openxmlformats.org/officeDocument/2006/relationships/slide" Target="slides/slide5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f90e7e3bcf_1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f90e7e3bcf_1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06154241fc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06154241fc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f90e7e3bcf_1_6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f90e7e3bcf_1_6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2f9037284e7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2f9037284e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f922cf3bce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f922cf3bce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f90e7e3bcf_1_6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f90e7e3bcf_1_6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06154241fc_0_5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06154241fc_0_5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f90e7e3bcf_1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2f90e7e3bcf_1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f90e7e3bcf_1_9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2f90e7e3bcf_1_9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f90e7e3bcf_1_10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2f90e7e3bcf_1_10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f90e7e3bcf_1_6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2f90e7e3bcf_1_6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06154241fc_0_5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06154241fc_0_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f90e7e3bcf_1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2f90e7e3bcf_1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2f90e7e3bcf_1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2f90e7e3bcf_1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2f90e7e3bcf_1_1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2f90e7e3bcf_1_1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2f90e7e3bcf_1_4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2f90e7e3bcf_1_4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f90e7e3bcf_1_5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2f90e7e3bcf_1_5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2f90e7e3bcf_1_1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2f90e7e3bcf_1_1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2f90e7e3bcf_1_8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2f90e7e3bcf_1_8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2f90e7e3bcf_1_1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2f90e7e3bcf_1_1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2f90e7e3bcf_1_9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2f90e7e3bcf_1_9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2f90e7e3bcf_1_6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2f90e7e3bcf_1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06154241fc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06154241fc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2f90e7e3bcf_1_1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5" name="Google Shape;585;g2f90e7e3bcf_1_1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g2f90e7e3bcf_1_9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3" name="Google Shape;593;g2f90e7e3bcf_1_9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2f90e7e3bcf_1_10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7" name="Google Shape;627;g2f90e7e3bcf_1_10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306154241fc_0_5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306154241fc_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2f90e7e3bcf_1_7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2f90e7e3bcf_1_7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2f9037284e7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2f9037284e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f90e7e3bcf_1_7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f90e7e3bcf_1_7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g2f90e7e3bcf_1_7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Google Shape;689;g2f90e7e3bcf_1_7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306154241fc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306154241fc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2650ce3df47_0_5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2650ce3df47_0_5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650ce3df47_0_5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650ce3df47_0_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2f90e7e3bcf_1_1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2f90e7e3bcf_1_1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06154241fc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06154241fc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f90e7e3bcf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2f90e7e3bcf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306154241fc_0_4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306154241fc_0_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2728c4d93b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2728c4d93b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2f9037284e7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2f9037284e7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3071e0621b1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3071e0621b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3071e0621b1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3071e0621b1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3071e0621b1_2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3071e0621b1_2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2f9037284e7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2f9037284e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650ce3df47_0_5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650ce3df47_0_5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2f9037284e7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2f9037284e7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2f9037284e7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2f9037284e7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3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g2f9037284e7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5" name="Google Shape;995;g2f9037284e7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2f9037284e7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2f9037284e7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2f90e7e3bcf_1_1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2f90e7e3bcf_1_1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265286f78bf_0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" name="Google Shape;1024;g265286f78bf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650ce3df47_0_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650ce3df47_0_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f90e7e3bcf_1_5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f90e7e3bcf_1_5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f90e7e3bcf_1_6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2f90e7e3bcf_1_6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f90e7e3bcf_1_5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f90e7e3bcf_1_5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5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>
            <a:off x="311700" y="287300"/>
            <a:ext cx="8520600" cy="9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>
            <a:off x="311700" y="10940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→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+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᠆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2" type="sldNum"/>
          </p:nvPr>
        </p:nvSpPr>
        <p:spPr>
          <a:xfrm>
            <a:off x="8595308" y="4827467"/>
            <a:ext cx="54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  <a:defRPr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  <a:defRPr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5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2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18.png"/><Relationship Id="rId9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4.png"/><Relationship Id="rId7" Type="http://schemas.openxmlformats.org/officeDocument/2006/relationships/image" Target="../media/image4.png"/><Relationship Id="rId8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Relationship Id="rId4" Type="http://schemas.openxmlformats.org/officeDocument/2006/relationships/hyperlink" Target="https://github.com/vllm-project/llm-compressor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docs.vllm.ai/en/latest/models/performance.html#chunked-prefill" TargetMode="External"/><Relationship Id="rId4" Type="http://schemas.openxmlformats.org/officeDocument/2006/relationships/hyperlink" Target="https://arxiv.org/abs/2403.02310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arxiv.org/pdf/2406.14066v1" TargetMode="External"/><Relationship Id="rId4" Type="http://schemas.openxmlformats.org/officeDocument/2006/relationships/image" Target="../media/image2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8.png"/><Relationship Id="rId4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Relationship Id="rId4" Type="http://schemas.openxmlformats.org/officeDocument/2006/relationships/hyperlink" Target="https://docs.vllm.ai/en/latest/getting_started/debugging.html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docs.vllm.ai/en/latest/getting_started/examples/cpu_offload.html" TargetMode="External"/><Relationship Id="rId4" Type="http://schemas.openxmlformats.org/officeDocument/2006/relationships/image" Target="../media/image44.png"/><Relationship Id="rId5" Type="http://schemas.openxmlformats.org/officeDocument/2006/relationships/image" Target="../media/image22.png"/><Relationship Id="rId6" Type="http://schemas.openxmlformats.org/officeDocument/2006/relationships/image" Target="../media/image2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blog.vllm.ai/2024/09/05/perf-update.html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Relationship Id="rId3" Type="http://schemas.openxmlformats.org/officeDocument/2006/relationships/hyperlink" Target="https://hub.docker.com/r/vllm/vllm-openai/tags" TargetMode="External"/><Relationship Id="rId4" Type="http://schemas.openxmlformats.org/officeDocument/2006/relationships/hyperlink" Target="https://docs.vllm.ai/en/latest/getting_started/installation.html" TargetMode="Externa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4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s://perf.vllm.ai" TargetMode="External"/><Relationship Id="rId4" Type="http://schemas.openxmlformats.org/officeDocument/2006/relationships/image" Target="../media/image34.png"/></Relationships>
</file>

<file path=ppt/slides/_rels/slide38.xml.rels><?xml version="1.0" encoding="UTF-8" standalone="yes"?><Relationships xmlns="http://schemas.openxmlformats.org/package/2006/relationships"><Relationship Id="rId11" Type="http://schemas.openxmlformats.org/officeDocument/2006/relationships/image" Target="../media/image31.png"/><Relationship Id="rId10" Type="http://schemas.openxmlformats.org/officeDocument/2006/relationships/image" Target="../media/image37.png"/><Relationship Id="rId12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3.png"/><Relationship Id="rId4" Type="http://schemas.openxmlformats.org/officeDocument/2006/relationships/image" Target="../media/image28.png"/><Relationship Id="rId9" Type="http://schemas.openxmlformats.org/officeDocument/2006/relationships/image" Target="../media/image45.png"/><Relationship Id="rId5" Type="http://schemas.openxmlformats.org/officeDocument/2006/relationships/image" Target="../media/image29.png"/><Relationship Id="rId6" Type="http://schemas.openxmlformats.org/officeDocument/2006/relationships/image" Target="../media/image32.png"/><Relationship Id="rId7" Type="http://schemas.openxmlformats.org/officeDocument/2006/relationships/image" Target="../media/image42.png"/><Relationship Id="rId8" Type="http://schemas.openxmlformats.org/officeDocument/2006/relationships/image" Target="../media/image35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2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hyperlink" Target="https://github.com/vllm-project/vllm" TargetMode="External"/><Relationship Id="rId6" Type="http://schemas.openxmlformats.org/officeDocument/2006/relationships/image" Target="../media/image2.png"/><Relationship Id="rId7" Type="http://schemas.openxmlformats.org/officeDocument/2006/relationships/image" Target="../media/image15.png"/><Relationship Id="rId8" Type="http://schemas.openxmlformats.org/officeDocument/2006/relationships/image" Target="../media/image17.png"/></Relationships>
</file>

<file path=ppt/slides/_rels/slide40.xml.rels><?xml version="1.0" encoding="UTF-8" standalone="yes"?><Relationships xmlns="http://schemas.openxmlformats.org/package/2006/relationships"><Relationship Id="rId20" Type="http://schemas.openxmlformats.org/officeDocument/2006/relationships/image" Target="../media/image63.png"/><Relationship Id="rId11" Type="http://schemas.openxmlformats.org/officeDocument/2006/relationships/image" Target="../media/image112.png"/><Relationship Id="rId22" Type="http://schemas.openxmlformats.org/officeDocument/2006/relationships/image" Target="../media/image17.png"/><Relationship Id="rId10" Type="http://schemas.openxmlformats.org/officeDocument/2006/relationships/image" Target="../media/image40.png"/><Relationship Id="rId21" Type="http://schemas.openxmlformats.org/officeDocument/2006/relationships/image" Target="../media/image62.png"/><Relationship Id="rId13" Type="http://schemas.openxmlformats.org/officeDocument/2006/relationships/image" Target="../media/image55.png"/><Relationship Id="rId12" Type="http://schemas.openxmlformats.org/officeDocument/2006/relationships/image" Target="../media/image57.png"/><Relationship Id="rId23" Type="http://schemas.openxmlformats.org/officeDocument/2006/relationships/image" Target="../media/image6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6.png"/><Relationship Id="rId4" Type="http://schemas.openxmlformats.org/officeDocument/2006/relationships/image" Target="../media/image49.png"/><Relationship Id="rId9" Type="http://schemas.openxmlformats.org/officeDocument/2006/relationships/image" Target="../media/image39.png"/><Relationship Id="rId15" Type="http://schemas.openxmlformats.org/officeDocument/2006/relationships/image" Target="../media/image56.png"/><Relationship Id="rId14" Type="http://schemas.openxmlformats.org/officeDocument/2006/relationships/image" Target="../media/image50.png"/><Relationship Id="rId17" Type="http://schemas.openxmlformats.org/officeDocument/2006/relationships/image" Target="../media/image53.png"/><Relationship Id="rId16" Type="http://schemas.openxmlformats.org/officeDocument/2006/relationships/image" Target="../media/image59.png"/><Relationship Id="rId5" Type="http://schemas.openxmlformats.org/officeDocument/2006/relationships/image" Target="../media/image51.png"/><Relationship Id="rId19" Type="http://schemas.openxmlformats.org/officeDocument/2006/relationships/image" Target="../media/image52.png"/><Relationship Id="rId6" Type="http://schemas.openxmlformats.org/officeDocument/2006/relationships/image" Target="../media/image46.png"/><Relationship Id="rId18" Type="http://schemas.openxmlformats.org/officeDocument/2006/relationships/image" Target="../media/image73.png"/><Relationship Id="rId7" Type="http://schemas.openxmlformats.org/officeDocument/2006/relationships/image" Target="../media/image43.png"/><Relationship Id="rId8" Type="http://schemas.openxmlformats.org/officeDocument/2006/relationships/image" Target="../media/image47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81.png"/><Relationship Id="rId4" Type="http://schemas.openxmlformats.org/officeDocument/2006/relationships/image" Target="../media/image77.png"/></Relationships>
</file>

<file path=ppt/slides/_rels/slide42.xml.rels><?xml version="1.0" encoding="UTF-8" standalone="yes"?><Relationships xmlns="http://schemas.openxmlformats.org/package/2006/relationships"><Relationship Id="rId20" Type="http://schemas.openxmlformats.org/officeDocument/2006/relationships/image" Target="../media/image88.png"/><Relationship Id="rId22" Type="http://schemas.openxmlformats.org/officeDocument/2006/relationships/image" Target="../media/image83.png"/><Relationship Id="rId21" Type="http://schemas.openxmlformats.org/officeDocument/2006/relationships/image" Target="../media/image85.png"/><Relationship Id="rId24" Type="http://schemas.openxmlformats.org/officeDocument/2006/relationships/image" Target="../media/image33.png"/><Relationship Id="rId23" Type="http://schemas.openxmlformats.org/officeDocument/2006/relationships/image" Target="../media/image99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0.png"/><Relationship Id="rId4" Type="http://schemas.openxmlformats.org/officeDocument/2006/relationships/image" Target="../media/image66.png"/><Relationship Id="rId9" Type="http://schemas.openxmlformats.org/officeDocument/2006/relationships/image" Target="../media/image69.png"/><Relationship Id="rId25" Type="http://schemas.openxmlformats.org/officeDocument/2006/relationships/image" Target="../media/image42.png"/><Relationship Id="rId5" Type="http://schemas.openxmlformats.org/officeDocument/2006/relationships/image" Target="../media/image70.png"/><Relationship Id="rId6" Type="http://schemas.openxmlformats.org/officeDocument/2006/relationships/image" Target="../media/image17.png"/><Relationship Id="rId7" Type="http://schemas.openxmlformats.org/officeDocument/2006/relationships/image" Target="../media/image68.png"/><Relationship Id="rId8" Type="http://schemas.openxmlformats.org/officeDocument/2006/relationships/image" Target="../media/image65.png"/><Relationship Id="rId11" Type="http://schemas.openxmlformats.org/officeDocument/2006/relationships/image" Target="../media/image67.png"/><Relationship Id="rId10" Type="http://schemas.openxmlformats.org/officeDocument/2006/relationships/image" Target="../media/image76.png"/><Relationship Id="rId13" Type="http://schemas.openxmlformats.org/officeDocument/2006/relationships/image" Target="../media/image72.png"/><Relationship Id="rId12" Type="http://schemas.openxmlformats.org/officeDocument/2006/relationships/image" Target="../media/image79.png"/><Relationship Id="rId15" Type="http://schemas.openxmlformats.org/officeDocument/2006/relationships/image" Target="../media/image28.png"/><Relationship Id="rId14" Type="http://schemas.openxmlformats.org/officeDocument/2006/relationships/image" Target="../media/image80.png"/><Relationship Id="rId17" Type="http://schemas.openxmlformats.org/officeDocument/2006/relationships/image" Target="../media/image75.png"/><Relationship Id="rId16" Type="http://schemas.openxmlformats.org/officeDocument/2006/relationships/image" Target="../media/image74.png"/><Relationship Id="rId19" Type="http://schemas.openxmlformats.org/officeDocument/2006/relationships/image" Target="../media/image32.png"/><Relationship Id="rId18" Type="http://schemas.openxmlformats.org/officeDocument/2006/relationships/image" Target="../media/image7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6.png"/><Relationship Id="rId4" Type="http://schemas.openxmlformats.org/officeDocument/2006/relationships/image" Target="../media/image91.png"/><Relationship Id="rId5" Type="http://schemas.openxmlformats.org/officeDocument/2006/relationships/image" Target="../media/image87.png"/><Relationship Id="rId6" Type="http://schemas.openxmlformats.org/officeDocument/2006/relationships/image" Target="../media/image95.png"/></Relationships>
</file>

<file path=ppt/slides/_rels/slide44.xml.rels><?xml version="1.0" encoding="UTF-8" standalone="yes"?><Relationships xmlns="http://schemas.openxmlformats.org/package/2006/relationships"><Relationship Id="rId20" Type="http://schemas.openxmlformats.org/officeDocument/2006/relationships/image" Target="../media/image106.png"/><Relationship Id="rId22" Type="http://schemas.openxmlformats.org/officeDocument/2006/relationships/image" Target="../media/image115.png"/><Relationship Id="rId21" Type="http://schemas.openxmlformats.org/officeDocument/2006/relationships/image" Target="../media/image108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9.png"/><Relationship Id="rId4" Type="http://schemas.openxmlformats.org/officeDocument/2006/relationships/image" Target="../media/image91.png"/><Relationship Id="rId9" Type="http://schemas.openxmlformats.org/officeDocument/2006/relationships/image" Target="../media/image103.png"/><Relationship Id="rId5" Type="http://schemas.openxmlformats.org/officeDocument/2006/relationships/image" Target="../media/image94.png"/><Relationship Id="rId6" Type="http://schemas.openxmlformats.org/officeDocument/2006/relationships/image" Target="../media/image100.png"/><Relationship Id="rId7" Type="http://schemas.openxmlformats.org/officeDocument/2006/relationships/image" Target="../media/image96.png"/><Relationship Id="rId8" Type="http://schemas.openxmlformats.org/officeDocument/2006/relationships/image" Target="../media/image89.png"/><Relationship Id="rId11" Type="http://schemas.openxmlformats.org/officeDocument/2006/relationships/image" Target="../media/image97.png"/><Relationship Id="rId10" Type="http://schemas.openxmlformats.org/officeDocument/2006/relationships/image" Target="../media/image92.png"/><Relationship Id="rId13" Type="http://schemas.openxmlformats.org/officeDocument/2006/relationships/image" Target="../media/image105.png"/><Relationship Id="rId12" Type="http://schemas.openxmlformats.org/officeDocument/2006/relationships/image" Target="../media/image93.png"/><Relationship Id="rId15" Type="http://schemas.openxmlformats.org/officeDocument/2006/relationships/image" Target="../media/image107.png"/><Relationship Id="rId14" Type="http://schemas.openxmlformats.org/officeDocument/2006/relationships/image" Target="../media/image113.png"/><Relationship Id="rId17" Type="http://schemas.openxmlformats.org/officeDocument/2006/relationships/image" Target="../media/image110.png"/><Relationship Id="rId16" Type="http://schemas.openxmlformats.org/officeDocument/2006/relationships/image" Target="../media/image98.png"/><Relationship Id="rId19" Type="http://schemas.openxmlformats.org/officeDocument/2006/relationships/image" Target="../media/image32.png"/><Relationship Id="rId18" Type="http://schemas.openxmlformats.org/officeDocument/2006/relationships/image" Target="../media/image10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7.png"/><Relationship Id="rId4" Type="http://schemas.openxmlformats.org/officeDocument/2006/relationships/image" Target="../media/image129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2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14.png"/><Relationship Id="rId4" Type="http://schemas.openxmlformats.org/officeDocument/2006/relationships/image" Target="../media/image104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2.png"/><Relationship Id="rId4" Type="http://schemas.openxmlformats.org/officeDocument/2006/relationships/image" Target="../media/image116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23.png"/><Relationship Id="rId4" Type="http://schemas.openxmlformats.org/officeDocument/2006/relationships/image" Target="../media/image111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26.png"/><Relationship Id="rId4" Type="http://schemas.openxmlformats.org/officeDocument/2006/relationships/image" Target="../media/image120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24.png"/><Relationship Id="rId4" Type="http://schemas.openxmlformats.org/officeDocument/2006/relationships/image" Target="../media/image119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17.png"/><Relationship Id="rId4" Type="http://schemas.openxmlformats.org/officeDocument/2006/relationships/image" Target="../media/image118.png"/><Relationship Id="rId9" Type="http://schemas.openxmlformats.org/officeDocument/2006/relationships/hyperlink" Target="https://arxiv.org/abs/2309.06180" TargetMode="External"/><Relationship Id="rId5" Type="http://schemas.openxmlformats.org/officeDocument/2006/relationships/image" Target="../media/image121.png"/><Relationship Id="rId6" Type="http://schemas.openxmlformats.org/officeDocument/2006/relationships/image" Target="../media/image125.png"/><Relationship Id="rId7" Type="http://schemas.openxmlformats.org/officeDocument/2006/relationships/hyperlink" Target="https://github.com/vllm-project/vllm" TargetMode="External"/><Relationship Id="rId8" Type="http://schemas.openxmlformats.org/officeDocument/2006/relationships/hyperlink" Target="https://vllm.ai" TargetMode="External"/><Relationship Id="rId11" Type="http://schemas.openxmlformats.org/officeDocument/2006/relationships/hyperlink" Target="https://discord.gg/jz7wjKhh6g" TargetMode="External"/><Relationship Id="rId10" Type="http://schemas.openxmlformats.org/officeDocument/2006/relationships/image" Target="../media/image130.png"/><Relationship Id="rId13" Type="http://schemas.openxmlformats.org/officeDocument/2006/relationships/image" Target="../media/image127.png"/><Relationship Id="rId12" Type="http://schemas.openxmlformats.org/officeDocument/2006/relationships/image" Target="../media/image13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7"/>
          <p:cNvSpPr txBox="1"/>
          <p:nvPr>
            <p:ph idx="4294967295" type="ctrTitle"/>
          </p:nvPr>
        </p:nvSpPr>
        <p:spPr>
          <a:xfrm>
            <a:off x="459625" y="2922900"/>
            <a:ext cx="7720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4800">
                <a:solidFill>
                  <a:srgbClr val="0D0D0D"/>
                </a:solidFill>
                <a:latin typeface="Space Grotesk"/>
                <a:ea typeface="Space Grotesk"/>
                <a:cs typeface="Space Grotesk"/>
                <a:sym typeface="Space Grotesk"/>
              </a:rPr>
              <a:t>The State of vLLM 2024</a:t>
            </a:r>
            <a:endParaRPr sz="4800">
              <a:solidFill>
                <a:srgbClr val="0D0D0D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108" name="Google Shape;108;p27"/>
          <p:cNvSpPr txBox="1"/>
          <p:nvPr>
            <p:ph idx="4294967295" type="subTitle"/>
          </p:nvPr>
        </p:nvSpPr>
        <p:spPr>
          <a:xfrm>
            <a:off x="459625" y="3814200"/>
            <a:ext cx="79608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200">
                <a:solidFill>
                  <a:srgbClr val="0D0D0D"/>
                </a:solidFill>
                <a:latin typeface="Space Grotesk"/>
                <a:ea typeface="Space Grotesk"/>
                <a:cs typeface="Space Grotesk"/>
                <a:sym typeface="Space Grotesk"/>
              </a:rPr>
              <a:t>Zhuohan Li &amp; Kuntai Du</a:t>
            </a:r>
            <a:r>
              <a:rPr lang="en" sz="2200">
                <a:solidFill>
                  <a:srgbClr val="0D0D0D"/>
                </a:solidFill>
                <a:latin typeface="Space Grotesk"/>
                <a:ea typeface="Space Grotesk"/>
                <a:cs typeface="Space Grotesk"/>
                <a:sym typeface="Space Grotesk"/>
              </a:rPr>
              <a:t>, </a:t>
            </a:r>
            <a:endParaRPr sz="2200">
              <a:solidFill>
                <a:srgbClr val="0D0D0D"/>
              </a:solidFill>
              <a:latin typeface="Space Grotesk"/>
              <a:ea typeface="Space Grotesk"/>
              <a:cs typeface="Space Grotesk"/>
              <a:sym typeface="Space Grotes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i="1" lang="en" sz="2200">
                <a:solidFill>
                  <a:srgbClr val="0D0D0D"/>
                </a:solidFill>
                <a:latin typeface="Space Grotesk"/>
                <a:ea typeface="Space Grotesk"/>
                <a:cs typeface="Space Grotesk"/>
                <a:sym typeface="Space Grotesk"/>
              </a:rPr>
              <a:t>Ray Summit </a:t>
            </a:r>
            <a:r>
              <a:rPr i="1" lang="en" sz="2200">
                <a:solidFill>
                  <a:srgbClr val="0D0D0D"/>
                </a:solidFill>
                <a:latin typeface="Space Grotesk"/>
                <a:ea typeface="Space Grotesk"/>
                <a:cs typeface="Space Grotesk"/>
                <a:sym typeface="Space Grotesk"/>
              </a:rPr>
              <a:t>vLLM Track</a:t>
            </a:r>
            <a:endParaRPr i="1" sz="2200">
              <a:solidFill>
                <a:srgbClr val="0D0D0D"/>
              </a:solidFill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pic>
        <p:nvPicPr>
          <p:cNvPr id="109" name="Google Shape;10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026" y="228598"/>
            <a:ext cx="1215967" cy="4572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0" name="Google Shape;110;p27"/>
          <p:cNvCxnSpPr/>
          <p:nvPr/>
        </p:nvCxnSpPr>
        <p:spPr>
          <a:xfrm>
            <a:off x="-196700" y="911075"/>
            <a:ext cx="9431700" cy="0"/>
          </a:xfrm>
          <a:prstGeom prst="straightConnector1">
            <a:avLst/>
          </a:prstGeom>
          <a:noFill/>
          <a:ln cap="flat" cmpd="sng" w="9525">
            <a:solidFill>
              <a:srgbClr val="22222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1" name="Google Shape;111;p27"/>
          <p:cNvPicPr preferRelativeResize="0"/>
          <p:nvPr/>
        </p:nvPicPr>
        <p:blipFill rotWithShape="1">
          <a:blip r:embed="rId5">
            <a:alphaModFix/>
          </a:blip>
          <a:srcRect b="0" l="13949" r="16164" t="0"/>
          <a:stretch/>
        </p:blipFill>
        <p:spPr>
          <a:xfrm>
            <a:off x="3659872" y="3814200"/>
            <a:ext cx="825897" cy="3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 Model Support</a:t>
            </a:r>
            <a:endParaRPr/>
          </a:p>
        </p:txBody>
      </p:sp>
      <p:sp>
        <p:nvSpPr>
          <p:cNvPr id="201" name="Google Shape;20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02" name="Google Shape;202;p36"/>
          <p:cNvCxnSpPr/>
          <p:nvPr/>
        </p:nvCxnSpPr>
        <p:spPr>
          <a:xfrm>
            <a:off x="4572000" y="1717000"/>
            <a:ext cx="0" cy="296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sp>
        <p:nvSpPr>
          <p:cNvPr id="203" name="Google Shape;203;p36"/>
          <p:cNvSpPr txBox="1"/>
          <p:nvPr/>
        </p:nvSpPr>
        <p:spPr>
          <a:xfrm>
            <a:off x="363475" y="1833830"/>
            <a:ext cx="4166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Llama 3.1 &amp; 3.2 support on day 1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4" name="Google Shape;204;p36"/>
          <p:cNvSpPr txBox="1"/>
          <p:nvPr/>
        </p:nvSpPr>
        <p:spPr>
          <a:xfrm>
            <a:off x="4644725" y="1833830"/>
            <a:ext cx="4166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Contributed by model creators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5" name="Google Shape;205;p36"/>
          <p:cNvSpPr txBox="1"/>
          <p:nvPr/>
        </p:nvSpPr>
        <p:spPr>
          <a:xfrm>
            <a:off x="311700" y="1076275"/>
            <a:ext cx="8520600" cy="7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vLLM supports </a:t>
            </a:r>
            <a:r>
              <a:rPr lang="en" sz="18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almost all popular open </a:t>
            </a:r>
            <a:r>
              <a:rPr b="1" lang="en" sz="18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LLMs &amp; VLMs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!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06" name="Google Shape;20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2475" y="2473575"/>
            <a:ext cx="1907775" cy="12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7075" y="2728238"/>
            <a:ext cx="2365002" cy="711649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6"/>
          <p:cNvSpPr txBox="1"/>
          <p:nvPr/>
        </p:nvSpPr>
        <p:spPr>
          <a:xfrm>
            <a:off x="4738913" y="3585125"/>
            <a:ext cx="1674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Pixtral 12B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09" name="Google Shape;209;p36"/>
          <p:cNvSpPr txBox="1"/>
          <p:nvPr/>
        </p:nvSpPr>
        <p:spPr>
          <a:xfrm>
            <a:off x="6892113" y="3585125"/>
            <a:ext cx="1674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Qwen2-VL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10" name="Google Shape;210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5750" y="2327450"/>
            <a:ext cx="3724851" cy="196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216" name="Google Shape;216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37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18" name="Google Shape;218;p37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19" name="Google Shape;219;p37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0" name="Google Shape;220;p37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1" name="Google Shape;221;p37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2" name="Google Shape;222;p37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3" name="Google Shape;223;p37"/>
          <p:cNvSpPr/>
          <p:nvPr/>
        </p:nvSpPr>
        <p:spPr>
          <a:xfrm>
            <a:off x="1898325" y="2216475"/>
            <a:ext cx="5334300" cy="25134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24" name="Google Shape;224;p37"/>
          <p:cNvSpPr/>
          <p:nvPr/>
        </p:nvSpPr>
        <p:spPr>
          <a:xfrm>
            <a:off x="1898325" y="921075"/>
            <a:ext cx="5334300" cy="6324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Diverse Hardware Support</a:t>
            </a:r>
            <a:endParaRPr/>
          </a:p>
        </p:txBody>
      </p:sp>
      <p:sp>
        <p:nvSpPr>
          <p:cNvPr id="230" name="Google Shape;230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1" name="Google Shape;23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8638" y="1123800"/>
            <a:ext cx="1536302" cy="86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8"/>
          <p:cNvPicPr preferRelativeResize="0"/>
          <p:nvPr/>
        </p:nvPicPr>
        <p:blipFill rotWithShape="1">
          <a:blip r:embed="rId4">
            <a:alphaModFix/>
          </a:blip>
          <a:srcRect b="4163" l="10297" r="55205" t="3933"/>
          <a:stretch/>
        </p:blipFill>
        <p:spPr>
          <a:xfrm>
            <a:off x="2988113" y="1031612"/>
            <a:ext cx="1199749" cy="105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8"/>
          <p:cNvPicPr preferRelativeResize="0"/>
          <p:nvPr/>
        </p:nvPicPr>
        <p:blipFill rotWithShape="1">
          <a:blip r:embed="rId5">
            <a:alphaModFix/>
          </a:blip>
          <a:srcRect b="7217" l="15179" r="17742" t="7371"/>
          <a:stretch/>
        </p:blipFill>
        <p:spPr>
          <a:xfrm>
            <a:off x="4720137" y="1031600"/>
            <a:ext cx="1236593" cy="1050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8"/>
          <p:cNvPicPr preferRelativeResize="0"/>
          <p:nvPr/>
        </p:nvPicPr>
        <p:blipFill rotWithShape="1">
          <a:blip r:embed="rId6">
            <a:alphaModFix/>
          </a:blip>
          <a:srcRect b="12884" l="25026" r="23929" t="12765"/>
          <a:stretch/>
        </p:blipFill>
        <p:spPr>
          <a:xfrm>
            <a:off x="4108763" y="2855637"/>
            <a:ext cx="1053599" cy="1151002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8"/>
          <p:cNvSpPr txBox="1"/>
          <p:nvPr/>
        </p:nvSpPr>
        <p:spPr>
          <a:xfrm>
            <a:off x="1069388" y="2119275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NVIDIA GPU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6" name="Google Shape;236;p38"/>
          <p:cNvSpPr txBox="1"/>
          <p:nvPr/>
        </p:nvSpPr>
        <p:spPr>
          <a:xfrm>
            <a:off x="2910588" y="2120125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AMD GPU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7" name="Google Shape;237;p38"/>
          <p:cNvSpPr txBox="1"/>
          <p:nvPr/>
        </p:nvSpPr>
        <p:spPr>
          <a:xfrm>
            <a:off x="4661038" y="2120125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AWS 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Neuron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38" name="Google Shape;238;p38"/>
          <p:cNvSpPr txBox="1"/>
          <p:nvPr/>
        </p:nvSpPr>
        <p:spPr>
          <a:xfrm>
            <a:off x="3953438" y="4040900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Google TPU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39" name="Google Shape;239;p38"/>
          <p:cNvPicPr preferRelativeResize="0"/>
          <p:nvPr/>
        </p:nvPicPr>
        <p:blipFill rotWithShape="1">
          <a:blip r:embed="rId7">
            <a:alphaModFix/>
          </a:blip>
          <a:srcRect b="0" l="0" r="6463" t="0"/>
          <a:stretch/>
        </p:blipFill>
        <p:spPr>
          <a:xfrm>
            <a:off x="5778613" y="2930937"/>
            <a:ext cx="1345374" cy="1000412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8"/>
          <p:cNvSpPr txBox="1"/>
          <p:nvPr/>
        </p:nvSpPr>
        <p:spPr>
          <a:xfrm>
            <a:off x="5769163" y="4040900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Intel Gaudi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41" name="Google Shape;241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66613" y="1031600"/>
            <a:ext cx="1199750" cy="1048584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8"/>
          <p:cNvSpPr txBox="1"/>
          <p:nvPr/>
        </p:nvSpPr>
        <p:spPr>
          <a:xfrm>
            <a:off x="6689088" y="2119275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x86</a:t>
            </a: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CPU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43" name="Google Shape;243;p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020013" y="2998209"/>
            <a:ext cx="1536300" cy="864166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8"/>
          <p:cNvSpPr txBox="1"/>
          <p:nvPr/>
        </p:nvSpPr>
        <p:spPr>
          <a:xfrm>
            <a:off x="2106038" y="4040050"/>
            <a:ext cx="1354800" cy="363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Intel</a:t>
            </a: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G</a:t>
            </a:r>
            <a:r>
              <a:rPr lang="en" sz="13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PU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5" name="Google Shape;245;p38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Thanks to NVIDIA, AMD, AWS, Intel, and Google for contributing!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Diverse Hardware Support</a:t>
            </a:r>
            <a:endParaRPr/>
          </a:p>
        </p:txBody>
      </p:sp>
      <p:sp>
        <p:nvSpPr>
          <p:cNvPr id="251" name="Google Shape;251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2" name="Google Shape;252;p39"/>
          <p:cNvSpPr/>
          <p:nvPr/>
        </p:nvSpPr>
        <p:spPr>
          <a:xfrm>
            <a:off x="3149700" y="2553075"/>
            <a:ext cx="28446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Lexend"/>
                <a:ea typeface="Lexend"/>
                <a:cs typeface="Lexend"/>
                <a:sym typeface="Lexend"/>
              </a:rPr>
              <a:t>      PyTorch</a:t>
            </a:r>
            <a:endParaRPr sz="25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253" name="Google Shape;25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7175" y="2480976"/>
            <a:ext cx="783201" cy="78317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9"/>
          <p:cNvSpPr/>
          <p:nvPr/>
        </p:nvSpPr>
        <p:spPr>
          <a:xfrm>
            <a:off x="646075" y="3938375"/>
            <a:ext cx="1419600" cy="459600"/>
          </a:xfrm>
          <a:prstGeom prst="roundRect">
            <a:avLst>
              <a:gd fmla="val 16667" name="adj"/>
            </a:avLst>
          </a:prstGeom>
          <a:solidFill>
            <a:srgbClr val="76B9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NVIDIA GPU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5" name="Google Shape;255;p39"/>
          <p:cNvSpPr/>
          <p:nvPr/>
        </p:nvSpPr>
        <p:spPr>
          <a:xfrm>
            <a:off x="2254138" y="3938375"/>
            <a:ext cx="1419600" cy="459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AMD GPU</a:t>
            </a:r>
            <a:endParaRPr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6" name="Google Shape;256;p39"/>
          <p:cNvSpPr/>
          <p:nvPr/>
        </p:nvSpPr>
        <p:spPr>
          <a:xfrm>
            <a:off x="3862200" y="3938375"/>
            <a:ext cx="1419600" cy="459600"/>
          </a:xfrm>
          <a:prstGeom prst="roundRect">
            <a:avLst>
              <a:gd fmla="val 16667" name="adj"/>
            </a:avLst>
          </a:prstGeom>
          <a:solidFill>
            <a:srgbClr val="0068B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Lexend"/>
                <a:ea typeface="Lexend"/>
                <a:cs typeface="Lexend"/>
                <a:sym typeface="Lexend"/>
              </a:rPr>
              <a:t>Intel GPU</a:t>
            </a:r>
            <a:endParaRPr>
              <a:solidFill>
                <a:schemeClr val="l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7" name="Google Shape;257;p39"/>
          <p:cNvSpPr/>
          <p:nvPr/>
        </p:nvSpPr>
        <p:spPr>
          <a:xfrm>
            <a:off x="5470250" y="3938375"/>
            <a:ext cx="1419600" cy="459600"/>
          </a:xfrm>
          <a:prstGeom prst="roundRect">
            <a:avLst>
              <a:gd fmla="val 16667" name="adj"/>
            </a:avLst>
          </a:prstGeom>
          <a:solidFill>
            <a:srgbClr val="F4B4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Google TPU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258" name="Google Shape;258;p39"/>
          <p:cNvCxnSpPr>
            <a:stCxn id="252" idx="2"/>
            <a:endCxn id="254" idx="0"/>
          </p:cNvCxnSpPr>
          <p:nvPr/>
        </p:nvCxnSpPr>
        <p:spPr>
          <a:xfrm flipH="1">
            <a:off x="1356000" y="3192075"/>
            <a:ext cx="3216000" cy="74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59" name="Google Shape;259;p39"/>
          <p:cNvCxnSpPr>
            <a:stCxn id="255" idx="0"/>
            <a:endCxn id="252" idx="2"/>
          </p:cNvCxnSpPr>
          <p:nvPr/>
        </p:nvCxnSpPr>
        <p:spPr>
          <a:xfrm flipH="1" rot="10800000">
            <a:off x="2963938" y="3191975"/>
            <a:ext cx="1608000" cy="74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60" name="Google Shape;260;p39"/>
          <p:cNvCxnSpPr>
            <a:stCxn id="256" idx="0"/>
            <a:endCxn id="252" idx="2"/>
          </p:cNvCxnSpPr>
          <p:nvPr/>
        </p:nvCxnSpPr>
        <p:spPr>
          <a:xfrm rot="10800000">
            <a:off x="4572000" y="3191975"/>
            <a:ext cx="0" cy="74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61" name="Google Shape;261;p39"/>
          <p:cNvCxnSpPr>
            <a:stCxn id="257" idx="0"/>
            <a:endCxn id="252" idx="2"/>
          </p:cNvCxnSpPr>
          <p:nvPr/>
        </p:nvCxnSpPr>
        <p:spPr>
          <a:xfrm rot="10800000">
            <a:off x="4572050" y="3191975"/>
            <a:ext cx="1608000" cy="74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62" name="Google Shape;262;p39"/>
          <p:cNvSpPr/>
          <p:nvPr/>
        </p:nvSpPr>
        <p:spPr>
          <a:xfrm>
            <a:off x="7078300" y="3938375"/>
            <a:ext cx="1419600" cy="459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. . 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263" name="Google Shape;263;p39"/>
          <p:cNvCxnSpPr>
            <a:stCxn id="252" idx="2"/>
            <a:endCxn id="262" idx="0"/>
          </p:cNvCxnSpPr>
          <p:nvPr/>
        </p:nvCxnSpPr>
        <p:spPr>
          <a:xfrm>
            <a:off x="4572000" y="3192075"/>
            <a:ext cx="3216000" cy="74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4" name="Google Shape;264;p39"/>
          <p:cNvSpPr/>
          <p:nvPr/>
        </p:nvSpPr>
        <p:spPr>
          <a:xfrm>
            <a:off x="2729663" y="1347475"/>
            <a:ext cx="1639500" cy="535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65" name="Google Shape;265;p39"/>
          <p:cNvSpPr/>
          <p:nvPr/>
        </p:nvSpPr>
        <p:spPr>
          <a:xfrm>
            <a:off x="4713238" y="1347475"/>
            <a:ext cx="1639500" cy="535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Utilities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266" name="Google Shape;266;p39"/>
          <p:cNvCxnSpPr>
            <a:stCxn id="264" idx="2"/>
            <a:endCxn id="252" idx="0"/>
          </p:cNvCxnSpPr>
          <p:nvPr/>
        </p:nvCxnSpPr>
        <p:spPr>
          <a:xfrm>
            <a:off x="3549413" y="1882975"/>
            <a:ext cx="1022700" cy="670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67" name="Google Shape;267;p39"/>
          <p:cNvCxnSpPr>
            <a:stCxn id="265" idx="2"/>
            <a:endCxn id="252" idx="0"/>
          </p:cNvCxnSpPr>
          <p:nvPr/>
        </p:nvCxnSpPr>
        <p:spPr>
          <a:xfrm flipH="1">
            <a:off x="4572088" y="1882975"/>
            <a:ext cx="960900" cy="670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8" name="Google Shape;268;p39"/>
          <p:cNvSpPr txBox="1"/>
          <p:nvPr/>
        </p:nvSpPr>
        <p:spPr>
          <a:xfrm>
            <a:off x="1265550" y="2586225"/>
            <a:ext cx="163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  <a:latin typeface="Lexend"/>
                <a:ea typeface="Lexend"/>
                <a:cs typeface="Lexend"/>
                <a:sym typeface="Lexend"/>
              </a:rPr>
              <a:t>PyTorch as a Narrow Waist</a:t>
            </a:r>
            <a:endParaRPr sz="2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4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274" name="Google Shape;274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5" name="Google Shape;275;p40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6" name="Google Shape;276;p40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7" name="Google Shape;277;p40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8" name="Google Shape;278;p40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9" name="Google Shape;279;p40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80" name="Google Shape;280;p40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81" name="Google Shape;281;p40"/>
          <p:cNvSpPr/>
          <p:nvPr/>
        </p:nvSpPr>
        <p:spPr>
          <a:xfrm>
            <a:off x="1898325" y="2850125"/>
            <a:ext cx="5334300" cy="18798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82" name="Google Shape;282;p40"/>
          <p:cNvSpPr/>
          <p:nvPr/>
        </p:nvSpPr>
        <p:spPr>
          <a:xfrm>
            <a:off x="1898325" y="921075"/>
            <a:ext cx="5334300" cy="12954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Deeply optimized all the way down to cuda kernel</a:t>
            </a:r>
            <a:endParaRPr/>
          </a:p>
        </p:txBody>
      </p:sp>
      <p:sp>
        <p:nvSpPr>
          <p:cNvPr id="288" name="Google Shape;288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41"/>
          <p:cNvSpPr txBox="1"/>
          <p:nvPr/>
        </p:nvSpPr>
        <p:spPr>
          <a:xfrm>
            <a:off x="919275" y="1018100"/>
            <a:ext cx="7660200" cy="353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Quantized GeMM 		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	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→ </a:t>
            </a: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Cutlass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kernels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Grouped GeMM (e.g. MoE) 	→ </a:t>
            </a:r>
            <a:r>
              <a:rPr lang="en" sz="1800">
                <a:solidFill>
                  <a:srgbClr val="3D85C6"/>
                </a:solidFill>
                <a:latin typeface="Lexend"/>
                <a:ea typeface="Lexend"/>
                <a:cs typeface="Lexend"/>
                <a:sym typeface="Lexend"/>
              </a:rPr>
              <a:t>Triton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kernels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Communication (All reduce)	→ </a:t>
            </a: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CUDA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kernels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(Paged) Attention			→ </a:t>
            </a: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Cutlass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kernels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								    (FlashAttention, xFormers)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Others (e.g. RoPE)			→ </a:t>
            </a: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CUDA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or </a:t>
            </a:r>
            <a:r>
              <a:rPr lang="en" sz="1800">
                <a:solidFill>
                  <a:srgbClr val="3D85C6"/>
                </a:solidFill>
                <a:latin typeface="Consolas"/>
                <a:ea typeface="Consolas"/>
                <a:cs typeface="Consolas"/>
                <a:sym typeface="Consolas"/>
              </a:rPr>
              <a:t>torch.compile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CUDA Graph </a:t>
            </a:r>
            <a:endParaRPr sz="2000"/>
          </a:p>
        </p:txBody>
      </p:sp>
      <p:cxnSp>
        <p:nvCxnSpPr>
          <p:cNvPr id="295" name="Google Shape;295;p42"/>
          <p:cNvCxnSpPr/>
          <p:nvPr/>
        </p:nvCxnSpPr>
        <p:spPr>
          <a:xfrm>
            <a:off x="986100" y="2409425"/>
            <a:ext cx="76368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6" name="Google Shape;296;p42"/>
          <p:cNvSpPr txBox="1"/>
          <p:nvPr/>
        </p:nvSpPr>
        <p:spPr>
          <a:xfrm>
            <a:off x="8224800" y="24094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Time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297" name="Google Shape;297;p42"/>
          <p:cNvCxnSpPr/>
          <p:nvPr/>
        </p:nvCxnSpPr>
        <p:spPr>
          <a:xfrm>
            <a:off x="986100" y="10423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8" name="Google Shape;298;p42"/>
          <p:cNvCxnSpPr/>
          <p:nvPr/>
        </p:nvCxnSpPr>
        <p:spPr>
          <a:xfrm>
            <a:off x="990000" y="136092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9" name="Google Shape;299;p42"/>
          <p:cNvCxnSpPr/>
          <p:nvPr/>
        </p:nvCxnSpPr>
        <p:spPr>
          <a:xfrm>
            <a:off x="984150" y="14903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0" name="Google Shape;300;p42"/>
          <p:cNvCxnSpPr/>
          <p:nvPr/>
        </p:nvCxnSpPr>
        <p:spPr>
          <a:xfrm>
            <a:off x="988050" y="1961375"/>
            <a:ext cx="7621200" cy="0"/>
          </a:xfrm>
          <a:prstGeom prst="straightConnector1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01" name="Google Shape;301;p42"/>
          <p:cNvSpPr txBox="1"/>
          <p:nvPr/>
        </p:nvSpPr>
        <p:spPr>
          <a:xfrm>
            <a:off x="249625" y="103212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02" name="Google Shape;302;p42"/>
          <p:cNvSpPr txBox="1"/>
          <p:nvPr/>
        </p:nvSpPr>
        <p:spPr>
          <a:xfrm>
            <a:off x="249625" y="1561675"/>
            <a:ext cx="7056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GPU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03" name="Google Shape;303;p42"/>
          <p:cNvSpPr/>
          <p:nvPr/>
        </p:nvSpPr>
        <p:spPr>
          <a:xfrm>
            <a:off x="1214100" y="106667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torch.nn.Linear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04" name="Google Shape;304;p42"/>
          <p:cNvSpPr/>
          <p:nvPr/>
        </p:nvSpPr>
        <p:spPr>
          <a:xfrm>
            <a:off x="3305100" y="154347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05" name="Google Shape;305;p42"/>
          <p:cNvSpPr/>
          <p:nvPr/>
        </p:nvSpPr>
        <p:spPr>
          <a:xfrm>
            <a:off x="3264100" y="107232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70AD4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torch.nn.GELU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06" name="Google Shape;306;p42"/>
          <p:cNvSpPr/>
          <p:nvPr/>
        </p:nvSpPr>
        <p:spPr>
          <a:xfrm>
            <a:off x="5314100" y="1072325"/>
            <a:ext cx="2025300" cy="258600"/>
          </a:xfrm>
          <a:prstGeom prst="roundRect">
            <a:avLst>
              <a:gd fmla="val 16667" name="adj"/>
            </a:avLst>
          </a:prstGeom>
          <a:solidFill>
            <a:srgbClr val="F6B26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torch.nn.Linear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07" name="Google Shape;307;p42"/>
          <p:cNvCxnSpPr>
            <a:endCxn id="304" idx="1"/>
          </p:cNvCxnSpPr>
          <p:nvPr/>
        </p:nvCxnSpPr>
        <p:spPr>
          <a:xfrm>
            <a:off x="3026100" y="1325075"/>
            <a:ext cx="279000" cy="400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cxnSp>
        <p:nvCxnSpPr>
          <p:cNvPr id="308" name="Google Shape;308;p42"/>
          <p:cNvCxnSpPr>
            <a:endCxn id="309" idx="1"/>
          </p:cNvCxnSpPr>
          <p:nvPr/>
        </p:nvCxnSpPr>
        <p:spPr>
          <a:xfrm>
            <a:off x="5101525" y="1332875"/>
            <a:ext cx="233400" cy="393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310" name="Google Shape;310;p42"/>
          <p:cNvSpPr/>
          <p:nvPr/>
        </p:nvSpPr>
        <p:spPr>
          <a:xfrm>
            <a:off x="7364750" y="1543675"/>
            <a:ext cx="1027800" cy="3648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matmul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11" name="Google Shape;311;p42"/>
          <p:cNvCxnSpPr>
            <a:endCxn id="310" idx="1"/>
          </p:cNvCxnSpPr>
          <p:nvPr/>
        </p:nvCxnSpPr>
        <p:spPr>
          <a:xfrm>
            <a:off x="7085750" y="1325275"/>
            <a:ext cx="279000" cy="400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lgDash"/>
            <a:round/>
            <a:headEnd len="med" w="med" type="none"/>
            <a:tailEnd len="med" w="med" type="triangle"/>
          </a:ln>
        </p:spPr>
      </p:cxnSp>
      <p:sp>
        <p:nvSpPr>
          <p:cNvPr id="309" name="Google Shape;309;p42"/>
          <p:cNvSpPr/>
          <p:nvPr/>
        </p:nvSpPr>
        <p:spPr>
          <a:xfrm>
            <a:off x="5334925" y="1543475"/>
            <a:ext cx="651600" cy="3648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gelu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12" name="Google Shape;312;p42"/>
          <p:cNvSpPr/>
          <p:nvPr/>
        </p:nvSpPr>
        <p:spPr>
          <a:xfrm rot="-5400000">
            <a:off x="2170450" y="-70249"/>
            <a:ext cx="119700" cy="20181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2"/>
          <p:cNvSpPr txBox="1"/>
          <p:nvPr/>
        </p:nvSpPr>
        <p:spPr>
          <a:xfrm>
            <a:off x="992800" y="545125"/>
            <a:ext cx="24750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Python/PyTorch overhead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4" name="Google Shape;314;p42"/>
          <p:cNvSpPr/>
          <p:nvPr/>
        </p:nvSpPr>
        <p:spPr>
          <a:xfrm rot="5400000">
            <a:off x="4767200" y="1589225"/>
            <a:ext cx="119700" cy="9741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42"/>
          <p:cNvSpPr/>
          <p:nvPr/>
        </p:nvSpPr>
        <p:spPr>
          <a:xfrm rot="5400000">
            <a:off x="6615350" y="1404575"/>
            <a:ext cx="119700" cy="13434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42"/>
          <p:cNvSpPr txBox="1"/>
          <p:nvPr/>
        </p:nvSpPr>
        <p:spPr>
          <a:xfrm>
            <a:off x="4423850" y="2082175"/>
            <a:ext cx="8064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Idle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7" name="Google Shape;317;p42"/>
          <p:cNvSpPr txBox="1"/>
          <p:nvPr/>
        </p:nvSpPr>
        <p:spPr>
          <a:xfrm>
            <a:off x="6272000" y="2082175"/>
            <a:ext cx="806400" cy="32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Idle</a:t>
            </a:r>
            <a:endParaRPr>
              <a:solidFill>
                <a:srgbClr val="A64D7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318" name="Google Shape;318;p42"/>
          <p:cNvGrpSpPr/>
          <p:nvPr/>
        </p:nvGrpSpPr>
        <p:grpSpPr>
          <a:xfrm>
            <a:off x="249625" y="2979214"/>
            <a:ext cx="8680775" cy="2034406"/>
            <a:chOff x="249625" y="2913619"/>
            <a:chExt cx="8680775" cy="2034406"/>
          </a:xfrm>
        </p:grpSpPr>
        <p:cxnSp>
          <p:nvCxnSpPr>
            <p:cNvPr id="319" name="Google Shape;319;p42"/>
            <p:cNvCxnSpPr/>
            <p:nvPr/>
          </p:nvCxnSpPr>
          <p:spPr>
            <a:xfrm>
              <a:off x="986100" y="4619225"/>
              <a:ext cx="76368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320" name="Google Shape;320;p42"/>
            <p:cNvCxnSpPr/>
            <p:nvPr/>
          </p:nvCxnSpPr>
          <p:spPr>
            <a:xfrm>
              <a:off x="986100" y="3556925"/>
              <a:ext cx="7621200" cy="0"/>
            </a:xfrm>
            <a:prstGeom prst="straightConnector1">
              <a:avLst/>
            </a:prstGeom>
            <a:noFill/>
            <a:ln cap="flat" cmpd="sng" w="19050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1" name="Google Shape;321;p42"/>
            <p:cNvCxnSpPr/>
            <p:nvPr/>
          </p:nvCxnSpPr>
          <p:spPr>
            <a:xfrm>
              <a:off x="990000" y="3875525"/>
              <a:ext cx="7621200" cy="0"/>
            </a:xfrm>
            <a:prstGeom prst="straightConnector1">
              <a:avLst/>
            </a:prstGeom>
            <a:noFill/>
            <a:ln cap="flat" cmpd="sng" w="19050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2" name="Google Shape;322;p42"/>
            <p:cNvCxnSpPr/>
            <p:nvPr/>
          </p:nvCxnSpPr>
          <p:spPr>
            <a:xfrm>
              <a:off x="984150" y="4004975"/>
              <a:ext cx="7621200" cy="0"/>
            </a:xfrm>
            <a:prstGeom prst="straightConnector1">
              <a:avLst/>
            </a:prstGeom>
            <a:noFill/>
            <a:ln cap="flat" cmpd="sng" w="19050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23" name="Google Shape;323;p42"/>
            <p:cNvCxnSpPr/>
            <p:nvPr/>
          </p:nvCxnSpPr>
          <p:spPr>
            <a:xfrm>
              <a:off x="988050" y="4475975"/>
              <a:ext cx="7621200" cy="0"/>
            </a:xfrm>
            <a:prstGeom prst="straightConnector1">
              <a:avLst/>
            </a:prstGeom>
            <a:noFill/>
            <a:ln cap="flat" cmpd="sng" w="19050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324" name="Google Shape;324;p42"/>
            <p:cNvSpPr txBox="1"/>
            <p:nvPr/>
          </p:nvSpPr>
          <p:spPr>
            <a:xfrm>
              <a:off x="249625" y="3546725"/>
              <a:ext cx="705600" cy="32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latin typeface="Lexend"/>
                  <a:ea typeface="Lexend"/>
                  <a:cs typeface="Lexend"/>
                  <a:sym typeface="Lexend"/>
                </a:rPr>
                <a:t>CPU</a:t>
              </a:r>
              <a:endParaRPr sz="18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325" name="Google Shape;325;p42"/>
            <p:cNvSpPr txBox="1"/>
            <p:nvPr/>
          </p:nvSpPr>
          <p:spPr>
            <a:xfrm>
              <a:off x="249625" y="4076275"/>
              <a:ext cx="705600" cy="32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latin typeface="Lexend"/>
                  <a:ea typeface="Lexend"/>
                  <a:cs typeface="Lexend"/>
                  <a:sym typeface="Lexend"/>
                </a:rPr>
                <a:t>GPU</a:t>
              </a:r>
              <a:endParaRPr sz="18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326" name="Google Shape;326;p42"/>
            <p:cNvSpPr/>
            <p:nvPr/>
          </p:nvSpPr>
          <p:spPr>
            <a:xfrm>
              <a:off x="1214100" y="3581275"/>
              <a:ext cx="451500" cy="258600"/>
            </a:xfrm>
            <a:prstGeom prst="roundRect">
              <a:avLst>
                <a:gd fmla="val 16667" name="adj"/>
              </a:avLst>
            </a:prstGeom>
            <a:solidFill>
              <a:srgbClr val="F6B26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27" name="Google Shape;327;p42"/>
            <p:cNvSpPr/>
            <p:nvPr/>
          </p:nvSpPr>
          <p:spPr>
            <a:xfrm>
              <a:off x="1744826" y="4063925"/>
              <a:ext cx="1027800" cy="364800"/>
            </a:xfrm>
            <a:prstGeom prst="roundRect">
              <a:avLst>
                <a:gd fmla="val 16667" name="adj"/>
              </a:avLst>
            </a:prstGeom>
            <a:solidFill>
              <a:srgbClr val="FCE5C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kernel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28" name="Google Shape;328;p42"/>
            <p:cNvSpPr/>
            <p:nvPr/>
          </p:nvSpPr>
          <p:spPr>
            <a:xfrm>
              <a:off x="1702750" y="3586925"/>
              <a:ext cx="451500" cy="258600"/>
            </a:xfrm>
            <a:prstGeom prst="roundRect">
              <a:avLst>
                <a:gd fmla="val 16667" name="adj"/>
              </a:avLst>
            </a:prstGeom>
            <a:solidFill>
              <a:srgbClr val="70AD47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29" name="Google Shape;329;p42"/>
            <p:cNvCxnSpPr>
              <a:endCxn id="327" idx="1"/>
            </p:cNvCxnSpPr>
            <p:nvPr/>
          </p:nvCxnSpPr>
          <p:spPr>
            <a:xfrm>
              <a:off x="1565126" y="3835025"/>
              <a:ext cx="179700" cy="411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med" w="med" type="none"/>
              <a:tailEnd len="med" w="med" type="triangle"/>
            </a:ln>
          </p:spPr>
        </p:cxnSp>
        <p:cxnSp>
          <p:nvCxnSpPr>
            <p:cNvPr id="330" name="Google Shape;330;p42"/>
            <p:cNvCxnSpPr>
              <a:endCxn id="331" idx="1"/>
            </p:cNvCxnSpPr>
            <p:nvPr/>
          </p:nvCxnSpPr>
          <p:spPr>
            <a:xfrm>
              <a:off x="2094787" y="3854375"/>
              <a:ext cx="713700" cy="386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med" w="med" type="none"/>
              <a:tailEnd len="med" w="med" type="triangle"/>
            </a:ln>
          </p:spPr>
        </p:cxnSp>
        <p:sp>
          <p:nvSpPr>
            <p:cNvPr id="332" name="Google Shape;332;p42"/>
            <p:cNvSpPr/>
            <p:nvPr/>
          </p:nvSpPr>
          <p:spPr>
            <a:xfrm>
              <a:off x="3495925" y="4063925"/>
              <a:ext cx="1027800" cy="364800"/>
            </a:xfrm>
            <a:prstGeom prst="roundRect">
              <a:avLst>
                <a:gd fmla="val 16667" name="adj"/>
              </a:avLst>
            </a:prstGeom>
            <a:solidFill>
              <a:srgbClr val="FCE5CD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matmul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kernel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31" name="Google Shape;331;p42"/>
            <p:cNvSpPr/>
            <p:nvPr/>
          </p:nvSpPr>
          <p:spPr>
            <a:xfrm>
              <a:off x="2808487" y="4058075"/>
              <a:ext cx="651600" cy="3648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0" spcFirstLastPara="1" rIns="0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gelu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Consolas"/>
                  <a:ea typeface="Consolas"/>
                  <a:cs typeface="Consolas"/>
                  <a:sym typeface="Consolas"/>
                </a:rPr>
                <a:t>kernel</a:t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333" name="Google Shape;333;p42"/>
            <p:cNvSpPr/>
            <p:nvPr/>
          </p:nvSpPr>
          <p:spPr>
            <a:xfrm>
              <a:off x="2191400" y="3586925"/>
              <a:ext cx="451500" cy="258600"/>
            </a:xfrm>
            <a:prstGeom prst="roundRect">
              <a:avLst>
                <a:gd fmla="val 16667" name="adj"/>
              </a:avLst>
            </a:prstGeom>
            <a:solidFill>
              <a:srgbClr val="F6B26B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334" name="Google Shape;334;p42"/>
            <p:cNvCxnSpPr>
              <a:endCxn id="332" idx="1"/>
            </p:cNvCxnSpPr>
            <p:nvPr/>
          </p:nvCxnSpPr>
          <p:spPr>
            <a:xfrm>
              <a:off x="2593225" y="3850625"/>
              <a:ext cx="902700" cy="395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med" w="med" type="none"/>
              <a:tailEnd len="med" w="med" type="triangle"/>
            </a:ln>
          </p:spPr>
        </p:cxnSp>
        <p:sp>
          <p:nvSpPr>
            <p:cNvPr id="335" name="Google Shape;335;p42"/>
            <p:cNvSpPr/>
            <p:nvPr/>
          </p:nvSpPr>
          <p:spPr>
            <a:xfrm rot="-5400000">
              <a:off x="1864750" y="2750050"/>
              <a:ext cx="119700" cy="1406700"/>
            </a:xfrm>
            <a:prstGeom prst="rightBrace">
              <a:avLst>
                <a:gd fmla="val 50000" name="adj1"/>
                <a:gd fmla="val 50000" name="adj2"/>
              </a:avLst>
            </a:prstGeom>
            <a:noFill/>
            <a:ln cap="flat" cmpd="sng" w="19050">
              <a:solidFill>
                <a:srgbClr val="A64D7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6" name="Google Shape;336;p42"/>
            <p:cNvSpPr txBox="1"/>
            <p:nvPr/>
          </p:nvSpPr>
          <p:spPr>
            <a:xfrm>
              <a:off x="8224800" y="4619225"/>
              <a:ext cx="705600" cy="32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Time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pic>
          <p:nvPicPr>
            <p:cNvPr id="337" name="Google Shape;337;p42"/>
            <p:cNvPicPr preferRelativeResize="0"/>
            <p:nvPr/>
          </p:nvPicPr>
          <p:blipFill rotWithShape="1">
            <a:blip r:embed="rId3">
              <a:alphaModFix/>
            </a:blip>
            <a:srcRect b="17670" l="0" r="54934" t="8425"/>
            <a:stretch/>
          </p:blipFill>
          <p:spPr>
            <a:xfrm>
              <a:off x="1607163" y="2913619"/>
              <a:ext cx="651601" cy="46056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8" name="Google Shape;338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9" name="Google Shape;339;p42"/>
          <p:cNvSpPr txBox="1"/>
          <p:nvPr/>
        </p:nvSpPr>
        <p:spPr>
          <a:xfrm>
            <a:off x="880225" y="2553125"/>
            <a:ext cx="7383600" cy="328800"/>
          </a:xfrm>
          <a:prstGeom prst="rect">
            <a:avLst/>
          </a:prstGeom>
          <a:solidFill>
            <a:srgbClr val="FFE8E8"/>
          </a:solidFill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Python/PyTorch overhead takes up to </a:t>
            </a:r>
            <a:r>
              <a:rPr b="1" lang="en" sz="1800">
                <a:solidFill>
                  <a:srgbClr val="A64D79"/>
                </a:solidFill>
                <a:latin typeface="Lexend"/>
                <a:ea typeface="Lexend"/>
                <a:cs typeface="Lexend"/>
                <a:sym typeface="Lexend"/>
              </a:rPr>
              <a:t>50%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of overall latency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Quantization Support </a:t>
            </a:r>
            <a:r>
              <a:rPr lang="en"/>
              <a:t>Plan (2023)</a:t>
            </a:r>
            <a:endParaRPr/>
          </a:p>
        </p:txBody>
      </p:sp>
      <p:sp>
        <p:nvSpPr>
          <p:cNvPr id="345" name="Google Shape;345;p43"/>
          <p:cNvSpPr/>
          <p:nvPr/>
        </p:nvSpPr>
        <p:spPr>
          <a:xfrm>
            <a:off x="1217100" y="1196925"/>
            <a:ext cx="6709800" cy="8040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1: Develop a general abstraction for diverse quantization methods.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6" name="Google Shape;346;p43"/>
          <p:cNvSpPr/>
          <p:nvPr/>
        </p:nvSpPr>
        <p:spPr>
          <a:xfrm>
            <a:off x="1217100" y="2540687"/>
            <a:ext cx="6709800" cy="8040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2: Implement diverse quantization methods.</a:t>
            </a:r>
            <a:endParaRPr sz="15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7" name="Google Shape;347;p43"/>
          <p:cNvSpPr/>
          <p:nvPr/>
        </p:nvSpPr>
        <p:spPr>
          <a:xfrm>
            <a:off x="1217100" y="3884398"/>
            <a:ext cx="6709800" cy="8040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Step 3: Optimize the performance of quantized ops. 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8" name="Google Shape;348;p43"/>
          <p:cNvSpPr/>
          <p:nvPr/>
        </p:nvSpPr>
        <p:spPr>
          <a:xfrm>
            <a:off x="4297725" y="2127700"/>
            <a:ext cx="548700" cy="2862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43"/>
          <p:cNvSpPr/>
          <p:nvPr/>
        </p:nvSpPr>
        <p:spPr>
          <a:xfrm>
            <a:off x="4297650" y="3471438"/>
            <a:ext cx="548700" cy="2862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Quantization Support (2024)</a:t>
            </a:r>
            <a:endParaRPr/>
          </a:p>
        </p:txBody>
      </p:sp>
      <p:sp>
        <p:nvSpPr>
          <p:cNvPr id="356" name="Google Shape;356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7" name="Google Shape;357;p44"/>
          <p:cNvPicPr preferRelativeResize="0"/>
          <p:nvPr/>
        </p:nvPicPr>
        <p:blipFill rotWithShape="1">
          <a:blip r:embed="rId3">
            <a:alphaModFix/>
          </a:blip>
          <a:srcRect b="0" l="0" r="0" t="4870"/>
          <a:stretch/>
        </p:blipFill>
        <p:spPr>
          <a:xfrm>
            <a:off x="4371063" y="1011337"/>
            <a:ext cx="3951200" cy="3852424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44"/>
          <p:cNvSpPr txBox="1"/>
          <p:nvPr/>
        </p:nvSpPr>
        <p:spPr>
          <a:xfrm>
            <a:off x="498475" y="1431700"/>
            <a:ext cx="3722400" cy="30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exend"/>
              <a:buChar char="●"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vLLM supports most popular quantization methods: </a:t>
            </a:r>
            <a:r>
              <a:rPr i="1" lang="en" sz="16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FP8, INT8, GPTQ, AWQ, bitsandbytes, … </a:t>
            </a:r>
            <a:endParaRPr i="1" sz="16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exend"/>
              <a:buChar char="●"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Efficient quantized kernels </a:t>
            </a:r>
            <a:r>
              <a:rPr lang="en" sz="16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(e.g., </a:t>
            </a:r>
            <a:r>
              <a:rPr i="1" lang="en" sz="16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Marlin</a:t>
            </a:r>
            <a:r>
              <a:rPr lang="en" sz="16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) </a:t>
            </a:r>
            <a:endParaRPr sz="16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exend"/>
              <a:buChar char="●"/>
            </a:pPr>
            <a:r>
              <a:rPr lang="en" sz="1600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LLM Compressor</a:t>
            </a: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toolkit to quantize the model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9" name="Google Shape;359;p44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Big shout-out to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Neural Magic!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365" name="Google Shape;365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6" name="Google Shape;366;p45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7" name="Google Shape;367;p45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8" name="Google Shape;368;p45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9" name="Google Shape;369;p45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0" name="Google Shape;370;p45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1" name="Google Shape;371;p45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2" name="Google Shape;372;p45"/>
          <p:cNvSpPr/>
          <p:nvPr/>
        </p:nvSpPr>
        <p:spPr>
          <a:xfrm>
            <a:off x="1898325" y="3477025"/>
            <a:ext cx="5334300" cy="12528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3" name="Google Shape;373;p45"/>
          <p:cNvSpPr/>
          <p:nvPr/>
        </p:nvSpPr>
        <p:spPr>
          <a:xfrm>
            <a:off x="1898325" y="921075"/>
            <a:ext cx="5334300" cy="1929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'</a:t>
            </a:r>
            <a:r>
              <a:rPr lang="en"/>
              <a:t>s Goal</a:t>
            </a:r>
            <a:endParaRPr/>
          </a:p>
        </p:txBody>
      </p:sp>
      <p:sp>
        <p:nvSpPr>
          <p:cNvPr id="117" name="Google Shape;117;p28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18" name="Google Shape;118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9" name="Google Shape;119;p28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298700" y="241899"/>
            <a:ext cx="1183949" cy="48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Chunked Prefill</a:t>
            </a:r>
            <a:endParaRPr/>
          </a:p>
        </p:txBody>
      </p:sp>
      <p:sp>
        <p:nvSpPr>
          <p:cNvPr id="379" name="Google Shape;379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0" name="Google Shape;380;p46"/>
          <p:cNvSpPr txBox="1"/>
          <p:nvPr/>
        </p:nvSpPr>
        <p:spPr>
          <a:xfrm>
            <a:off x="1684350" y="4370575"/>
            <a:ext cx="5775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4"/>
              </a:rPr>
              <a:t>Taming Throughput-Latency Tradeoff in LLM Inference with Sarathi-Serve</a:t>
            </a:r>
            <a:endParaRPr sz="12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381" name="Google Shape;38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3300" y="1163663"/>
            <a:ext cx="4030719" cy="2816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82" name="Google Shape;382;p4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26239" y="1163663"/>
            <a:ext cx="4106061" cy="281617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83" name="Google Shape;383;p46"/>
          <p:cNvSpPr/>
          <p:nvPr/>
        </p:nvSpPr>
        <p:spPr>
          <a:xfrm>
            <a:off x="4747125" y="2295225"/>
            <a:ext cx="423900" cy="451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reflection blurRad="0" dir="5400000" dist="38100" endA="0" endPos="1000" fadeDir="5400012" kx="0" rotWithShape="0" algn="bl" stA="0" stPos="0" sy="-100000" ky="0"/>
          </a:effectLst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4" name="Google Shape;384;p46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Thanks Amey (author of chunked prefill) and Sang (Anyscale) for implementing this!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Speculative Decoding</a:t>
            </a:r>
            <a:endParaRPr/>
          </a:p>
        </p:txBody>
      </p:sp>
      <p:cxnSp>
        <p:nvCxnSpPr>
          <p:cNvPr id="390" name="Google Shape;390;p47"/>
          <p:cNvCxnSpPr>
            <a:endCxn id="391" idx="0"/>
          </p:cNvCxnSpPr>
          <p:nvPr/>
        </p:nvCxnSpPr>
        <p:spPr>
          <a:xfrm>
            <a:off x="1467149" y="2846377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cxnSp>
        <p:nvCxnSpPr>
          <p:cNvPr id="392" name="Google Shape;392;p47"/>
          <p:cNvCxnSpPr/>
          <p:nvPr/>
        </p:nvCxnSpPr>
        <p:spPr>
          <a:xfrm>
            <a:off x="2209364" y="2843954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cxnSp>
        <p:nvCxnSpPr>
          <p:cNvPr id="393" name="Google Shape;393;p47"/>
          <p:cNvCxnSpPr/>
          <p:nvPr/>
        </p:nvCxnSpPr>
        <p:spPr>
          <a:xfrm>
            <a:off x="2919505" y="2848643"/>
            <a:ext cx="684600" cy="10272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grpSp>
        <p:nvGrpSpPr>
          <p:cNvPr id="394" name="Google Shape;394;p47"/>
          <p:cNvGrpSpPr/>
          <p:nvPr/>
        </p:nvGrpSpPr>
        <p:grpSpPr>
          <a:xfrm>
            <a:off x="1063553" y="2934369"/>
            <a:ext cx="3662225" cy="776637"/>
            <a:chOff x="1303037" y="1833772"/>
            <a:chExt cx="3347555" cy="1064324"/>
          </a:xfrm>
        </p:grpSpPr>
        <p:sp>
          <p:nvSpPr>
            <p:cNvPr id="395" name="Google Shape;395;p47"/>
            <p:cNvSpPr/>
            <p:nvPr/>
          </p:nvSpPr>
          <p:spPr>
            <a:xfrm>
              <a:off x="1309492" y="1833772"/>
              <a:ext cx="3341100" cy="1062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396" name="Google Shape;396;p47"/>
            <p:cNvSpPr/>
            <p:nvPr/>
          </p:nvSpPr>
          <p:spPr>
            <a:xfrm>
              <a:off x="1303037" y="1836096"/>
              <a:ext cx="2662800" cy="1062000"/>
            </a:xfrm>
            <a:prstGeom prst="rect">
              <a:avLst/>
            </a:prstGeom>
            <a:solidFill>
              <a:srgbClr val="E1EFD8">
                <a:alpha val="29020"/>
              </a:srgbClr>
            </a:solidFill>
            <a:ln cap="flat" cmpd="sng" w="28575">
              <a:solidFill>
                <a:srgbClr val="70AD47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3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Small Model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(#parameter: N)</a:t>
              </a:r>
              <a:endParaRPr b="1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397" name="Google Shape;397;p47"/>
          <p:cNvCxnSpPr/>
          <p:nvPr/>
        </p:nvCxnSpPr>
        <p:spPr>
          <a:xfrm rot="10800000">
            <a:off x="1427543" y="3710977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398" name="Google Shape;398;p47"/>
          <p:cNvSpPr txBox="1"/>
          <p:nvPr/>
        </p:nvSpPr>
        <p:spPr>
          <a:xfrm>
            <a:off x="1023870" y="3873577"/>
            <a:ext cx="807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&lt;s&gt;</a:t>
            </a:r>
            <a:endParaRPr/>
          </a:p>
        </p:txBody>
      </p:sp>
      <p:cxnSp>
        <p:nvCxnSpPr>
          <p:cNvPr id="399" name="Google Shape;399;p47"/>
          <p:cNvCxnSpPr/>
          <p:nvPr/>
        </p:nvCxnSpPr>
        <p:spPr>
          <a:xfrm rot="10800000">
            <a:off x="1427543" y="2756665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00" name="Google Shape;400;p47"/>
          <p:cNvSpPr txBox="1"/>
          <p:nvPr/>
        </p:nvSpPr>
        <p:spPr>
          <a:xfrm>
            <a:off x="865713" y="2529169"/>
            <a:ext cx="9978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①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401" name="Google Shape;401;p47"/>
          <p:cNvCxnSpPr/>
          <p:nvPr/>
        </p:nvCxnSpPr>
        <p:spPr>
          <a:xfrm rot="10800000">
            <a:off x="2155536" y="3706142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391" name="Google Shape;391;p47"/>
          <p:cNvSpPr txBox="1"/>
          <p:nvPr/>
        </p:nvSpPr>
        <p:spPr>
          <a:xfrm>
            <a:off x="1744799" y="387357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402" name="Google Shape;402;p47"/>
          <p:cNvCxnSpPr/>
          <p:nvPr/>
        </p:nvCxnSpPr>
        <p:spPr>
          <a:xfrm rot="10800000">
            <a:off x="2148473" y="2759082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03" name="Google Shape;403;p47"/>
          <p:cNvSpPr txBox="1"/>
          <p:nvPr/>
        </p:nvSpPr>
        <p:spPr>
          <a:xfrm>
            <a:off x="1681970" y="2525658"/>
            <a:ext cx="9876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②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404" name="Google Shape;404;p47"/>
          <p:cNvCxnSpPr/>
          <p:nvPr/>
        </p:nvCxnSpPr>
        <p:spPr>
          <a:xfrm rot="10800000">
            <a:off x="2898223" y="3708559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05" name="Google Shape;405;p47"/>
          <p:cNvSpPr txBox="1"/>
          <p:nvPr/>
        </p:nvSpPr>
        <p:spPr>
          <a:xfrm>
            <a:off x="2487486" y="387599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406" name="Google Shape;406;p47"/>
          <p:cNvCxnSpPr/>
          <p:nvPr/>
        </p:nvCxnSpPr>
        <p:spPr>
          <a:xfrm rot="10800000">
            <a:off x="2891160" y="2761500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07" name="Google Shape;407;p47"/>
          <p:cNvSpPr txBox="1"/>
          <p:nvPr/>
        </p:nvSpPr>
        <p:spPr>
          <a:xfrm>
            <a:off x="2499497" y="252184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③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408" name="Google Shape;408;p47"/>
          <p:cNvCxnSpPr/>
          <p:nvPr/>
        </p:nvCxnSpPr>
        <p:spPr>
          <a:xfrm rot="10800000">
            <a:off x="3608104" y="3708559"/>
            <a:ext cx="0" cy="1626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09" name="Google Shape;409;p47"/>
          <p:cNvSpPr txBox="1"/>
          <p:nvPr/>
        </p:nvSpPr>
        <p:spPr>
          <a:xfrm>
            <a:off x="3197367" y="387599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410" name="Google Shape;410;p47"/>
          <p:cNvCxnSpPr/>
          <p:nvPr/>
        </p:nvCxnSpPr>
        <p:spPr>
          <a:xfrm rot="10800000">
            <a:off x="3601041" y="2761500"/>
            <a:ext cx="0" cy="1794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11" name="Google Shape;411;p47"/>
          <p:cNvSpPr txBox="1"/>
          <p:nvPr/>
        </p:nvSpPr>
        <p:spPr>
          <a:xfrm>
            <a:off x="3249878" y="2528273"/>
            <a:ext cx="708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④ </a:t>
            </a: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sp>
        <p:nvSpPr>
          <p:cNvPr id="412" name="Google Shape;412;p47"/>
          <p:cNvSpPr/>
          <p:nvPr/>
        </p:nvSpPr>
        <p:spPr>
          <a:xfrm rot="-5400000">
            <a:off x="2424057" y="2922275"/>
            <a:ext cx="138600" cy="29574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47"/>
          <p:cNvSpPr txBox="1"/>
          <p:nvPr/>
        </p:nvSpPr>
        <p:spPr>
          <a:xfrm>
            <a:off x="1003110" y="4401046"/>
            <a:ext cx="2968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Autoregressive (sequential)</a:t>
            </a:r>
            <a:r>
              <a:rPr b="0" i="0" lang="en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47"/>
          <p:cNvSpPr/>
          <p:nvPr/>
        </p:nvSpPr>
        <p:spPr>
          <a:xfrm rot="-5400000">
            <a:off x="6101434" y="2922275"/>
            <a:ext cx="138600" cy="29574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47"/>
          <p:cNvSpPr txBox="1"/>
          <p:nvPr/>
        </p:nvSpPr>
        <p:spPr>
          <a:xfrm>
            <a:off x="4692034" y="4401046"/>
            <a:ext cx="2957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Non-autoregressive (parallel)</a:t>
            </a:r>
            <a:r>
              <a:rPr b="0" i="0" lang="en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16" name="Google Shape;416;p47"/>
          <p:cNvCxnSpPr>
            <a:stCxn id="411" idx="3"/>
            <a:endCxn id="417" idx="1"/>
          </p:cNvCxnSpPr>
          <p:nvPr/>
        </p:nvCxnSpPr>
        <p:spPr>
          <a:xfrm>
            <a:off x="3958778" y="2659073"/>
            <a:ext cx="546000" cy="1487100"/>
          </a:xfrm>
          <a:prstGeom prst="bentConnector3">
            <a:avLst>
              <a:gd fmla="val 49989" name="adj1"/>
            </a:avLst>
          </a:prstGeom>
          <a:noFill/>
          <a:ln cap="flat" cmpd="sng" w="19050">
            <a:solidFill>
              <a:srgbClr val="000000"/>
            </a:solidFill>
            <a:prstDash val="dash"/>
            <a:miter lim="800000"/>
            <a:headEnd len="sm" w="sm" type="none"/>
            <a:tailEnd len="med" w="med" type="stealth"/>
          </a:ln>
        </p:spPr>
      </p:cxnSp>
      <p:sp>
        <p:nvSpPr>
          <p:cNvPr id="418" name="Google Shape;418;p47"/>
          <p:cNvSpPr txBox="1"/>
          <p:nvPr/>
        </p:nvSpPr>
        <p:spPr>
          <a:xfrm>
            <a:off x="845100" y="4837500"/>
            <a:ext cx="5898900" cy="3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* Figure adapted from Kim et al., “Speculative Decoding with Big Little Decoder” (NeurIPS 2023)</a:t>
            </a:r>
            <a:endParaRPr sz="1000"/>
          </a:p>
        </p:txBody>
      </p:sp>
      <p:grpSp>
        <p:nvGrpSpPr>
          <p:cNvPr id="419" name="Google Shape;419;p47"/>
          <p:cNvGrpSpPr/>
          <p:nvPr/>
        </p:nvGrpSpPr>
        <p:grpSpPr>
          <a:xfrm>
            <a:off x="4427004" y="2776490"/>
            <a:ext cx="3662226" cy="1064324"/>
            <a:chOff x="1303036" y="1833772"/>
            <a:chExt cx="3347556" cy="1064324"/>
          </a:xfrm>
        </p:grpSpPr>
        <p:sp>
          <p:nvSpPr>
            <p:cNvPr id="420" name="Google Shape;420;p47"/>
            <p:cNvSpPr/>
            <p:nvPr/>
          </p:nvSpPr>
          <p:spPr>
            <a:xfrm>
              <a:off x="1309492" y="1833772"/>
              <a:ext cx="3341100" cy="1062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421" name="Google Shape;421;p47"/>
            <p:cNvSpPr/>
            <p:nvPr/>
          </p:nvSpPr>
          <p:spPr>
            <a:xfrm>
              <a:off x="1303036" y="1836096"/>
              <a:ext cx="3341100" cy="1062000"/>
            </a:xfrm>
            <a:prstGeom prst="rect">
              <a:avLst/>
            </a:prstGeom>
            <a:solidFill>
              <a:srgbClr val="BBD6EE">
                <a:alpha val="29020"/>
              </a:srgbClr>
            </a:solidFill>
            <a:ln cap="flat" cmpd="sng" w="28575">
              <a:solidFill>
                <a:srgbClr val="5B9B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3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Large Model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(#parameter: 10</a:t>
              </a:r>
              <a:r>
                <a:rPr lang="en" sz="1100">
                  <a:latin typeface="Verdana"/>
                  <a:ea typeface="Verdana"/>
                  <a:cs typeface="Verdana"/>
                  <a:sym typeface="Verdana"/>
                </a:rPr>
                <a:t>x</a:t>
              </a:r>
              <a:r>
                <a:rPr lang="en" sz="1100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N)</a:t>
              </a:r>
              <a:endParaRPr/>
            </a:p>
          </p:txBody>
        </p:sp>
      </p:grpSp>
      <p:cxnSp>
        <p:nvCxnSpPr>
          <p:cNvPr id="422" name="Google Shape;422;p47"/>
          <p:cNvCxnSpPr/>
          <p:nvPr/>
        </p:nvCxnSpPr>
        <p:spPr>
          <a:xfrm rot="10800000">
            <a:off x="4791039" y="3840705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17" name="Google Shape;417;p47"/>
          <p:cNvSpPr txBox="1"/>
          <p:nvPr/>
        </p:nvSpPr>
        <p:spPr>
          <a:xfrm>
            <a:off x="4504665" y="4015477"/>
            <a:ext cx="5727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&lt;s&gt;</a:t>
            </a:r>
            <a:endParaRPr/>
          </a:p>
        </p:txBody>
      </p:sp>
      <p:cxnSp>
        <p:nvCxnSpPr>
          <p:cNvPr id="423" name="Google Shape;423;p47"/>
          <p:cNvCxnSpPr/>
          <p:nvPr/>
        </p:nvCxnSpPr>
        <p:spPr>
          <a:xfrm rot="10800000">
            <a:off x="4791039" y="2533114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424" name="Google Shape;424;p47"/>
          <p:cNvCxnSpPr/>
          <p:nvPr/>
        </p:nvCxnSpPr>
        <p:spPr>
          <a:xfrm rot="10800000">
            <a:off x="5519049" y="3834079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25" name="Google Shape;425;p47"/>
          <p:cNvSpPr txBox="1"/>
          <p:nvPr/>
        </p:nvSpPr>
        <p:spPr>
          <a:xfrm>
            <a:off x="5108302" y="4015477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cxnSp>
        <p:nvCxnSpPr>
          <p:cNvPr id="426" name="Google Shape;426;p47"/>
          <p:cNvCxnSpPr/>
          <p:nvPr/>
        </p:nvCxnSpPr>
        <p:spPr>
          <a:xfrm rot="10800000">
            <a:off x="5511986" y="2536427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427" name="Google Shape;427;p47"/>
          <p:cNvCxnSpPr/>
          <p:nvPr/>
        </p:nvCxnSpPr>
        <p:spPr>
          <a:xfrm rot="10800000">
            <a:off x="6261754" y="3837392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28" name="Google Shape;428;p47"/>
          <p:cNvSpPr txBox="1"/>
          <p:nvPr/>
        </p:nvSpPr>
        <p:spPr>
          <a:xfrm>
            <a:off x="5851008" y="4018790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cxnSp>
        <p:nvCxnSpPr>
          <p:cNvPr id="429" name="Google Shape;429;p47"/>
          <p:cNvCxnSpPr/>
          <p:nvPr/>
        </p:nvCxnSpPr>
        <p:spPr>
          <a:xfrm rot="10800000">
            <a:off x="6254691" y="2539740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430" name="Google Shape;430;p47"/>
          <p:cNvCxnSpPr/>
          <p:nvPr/>
        </p:nvCxnSpPr>
        <p:spPr>
          <a:xfrm rot="10800000">
            <a:off x="6971653" y="3837392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31" name="Google Shape;431;p47"/>
          <p:cNvSpPr txBox="1"/>
          <p:nvPr/>
        </p:nvSpPr>
        <p:spPr>
          <a:xfrm>
            <a:off x="6560906" y="4018790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cxnSp>
        <p:nvCxnSpPr>
          <p:cNvPr id="432" name="Google Shape;432;p47"/>
          <p:cNvCxnSpPr/>
          <p:nvPr/>
        </p:nvCxnSpPr>
        <p:spPr>
          <a:xfrm rot="10800000">
            <a:off x="6964590" y="2539740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cxnSp>
        <p:nvCxnSpPr>
          <p:cNvPr id="433" name="Google Shape;433;p47"/>
          <p:cNvCxnSpPr/>
          <p:nvPr/>
        </p:nvCxnSpPr>
        <p:spPr>
          <a:xfrm rot="10800000">
            <a:off x="7679242" y="3830766"/>
            <a:ext cx="0" cy="2229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34" name="Google Shape;434;p47"/>
          <p:cNvSpPr txBox="1"/>
          <p:nvPr/>
        </p:nvSpPr>
        <p:spPr>
          <a:xfrm>
            <a:off x="7268495" y="4012164"/>
            <a:ext cx="813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0AD47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cxnSp>
        <p:nvCxnSpPr>
          <p:cNvPr id="435" name="Google Shape;435;p47"/>
          <p:cNvCxnSpPr/>
          <p:nvPr/>
        </p:nvCxnSpPr>
        <p:spPr>
          <a:xfrm rot="10800000">
            <a:off x="7672179" y="2533114"/>
            <a:ext cx="0" cy="245700"/>
          </a:xfrm>
          <a:prstGeom prst="straightConnector1">
            <a:avLst/>
          </a:pr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med" w="med" type="stealth"/>
          </a:ln>
        </p:spPr>
      </p:cxnSp>
      <p:sp>
        <p:nvSpPr>
          <p:cNvPr id="436" name="Google Shape;436;p47"/>
          <p:cNvSpPr txBox="1"/>
          <p:nvPr/>
        </p:nvSpPr>
        <p:spPr>
          <a:xfrm>
            <a:off x="7049084" y="2266028"/>
            <a:ext cx="12462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⑤ </a:t>
            </a:r>
            <a:r>
              <a:rPr lang="en" sz="110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composed</a:t>
            </a:r>
            <a:endParaRPr/>
          </a:p>
        </p:txBody>
      </p:sp>
      <p:sp>
        <p:nvSpPr>
          <p:cNvPr id="437" name="Google Shape;437;p47"/>
          <p:cNvSpPr txBox="1"/>
          <p:nvPr/>
        </p:nvSpPr>
        <p:spPr>
          <a:xfrm>
            <a:off x="4427012" y="2260121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Several</a:t>
            </a:r>
            <a:endParaRPr/>
          </a:p>
        </p:txBody>
      </p:sp>
      <p:sp>
        <p:nvSpPr>
          <p:cNvPr id="438" name="Google Shape;438;p47"/>
          <p:cNvSpPr txBox="1"/>
          <p:nvPr/>
        </p:nvSpPr>
        <p:spPr>
          <a:xfrm>
            <a:off x="5134022" y="2260126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famous</a:t>
            </a:r>
            <a:endParaRPr/>
          </a:p>
        </p:txBody>
      </p:sp>
      <p:sp>
        <p:nvSpPr>
          <p:cNvPr id="439" name="Google Shape;439;p47"/>
          <p:cNvSpPr txBox="1"/>
          <p:nvPr/>
        </p:nvSpPr>
        <p:spPr>
          <a:xfrm>
            <a:off x="5877318" y="2251094"/>
            <a:ext cx="7440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songs</a:t>
            </a:r>
            <a:endParaRPr/>
          </a:p>
        </p:txBody>
      </p:sp>
      <p:sp>
        <p:nvSpPr>
          <p:cNvPr id="440" name="Google Shape;440;p47"/>
          <p:cNvSpPr txBox="1"/>
          <p:nvPr/>
        </p:nvSpPr>
        <p:spPr>
          <a:xfrm>
            <a:off x="6728137" y="2265181"/>
            <a:ext cx="4842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4472C4"/>
                </a:solidFill>
                <a:latin typeface="Verdana"/>
                <a:ea typeface="Verdana"/>
                <a:cs typeface="Verdana"/>
                <a:sym typeface="Verdana"/>
              </a:rPr>
              <a:t>are</a:t>
            </a:r>
            <a:endParaRPr/>
          </a:p>
        </p:txBody>
      </p:sp>
      <p:sp>
        <p:nvSpPr>
          <p:cNvPr id="441" name="Google Shape;441;p47"/>
          <p:cNvSpPr/>
          <p:nvPr/>
        </p:nvSpPr>
        <p:spPr>
          <a:xfrm>
            <a:off x="4665828" y="1979278"/>
            <a:ext cx="76500" cy="2706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47"/>
          <p:cNvSpPr/>
          <p:nvPr/>
        </p:nvSpPr>
        <p:spPr>
          <a:xfrm>
            <a:off x="4760867" y="2170845"/>
            <a:ext cx="76500" cy="801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47"/>
          <p:cNvSpPr/>
          <p:nvPr/>
        </p:nvSpPr>
        <p:spPr>
          <a:xfrm>
            <a:off x="4852733" y="2208312"/>
            <a:ext cx="76500" cy="456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4" name="Google Shape;444;p47"/>
          <p:cNvCxnSpPr/>
          <p:nvPr/>
        </p:nvCxnSpPr>
        <p:spPr>
          <a:xfrm>
            <a:off x="4608009" y="2249838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5" name="Google Shape;445;p47"/>
          <p:cNvSpPr/>
          <p:nvPr/>
        </p:nvSpPr>
        <p:spPr>
          <a:xfrm>
            <a:off x="5382782" y="2015208"/>
            <a:ext cx="75000" cy="2430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47"/>
          <p:cNvSpPr/>
          <p:nvPr/>
        </p:nvSpPr>
        <p:spPr>
          <a:xfrm>
            <a:off x="5477822" y="2147505"/>
            <a:ext cx="75000" cy="1119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7" name="Google Shape;447;p47"/>
          <p:cNvSpPr/>
          <p:nvPr/>
        </p:nvSpPr>
        <p:spPr>
          <a:xfrm>
            <a:off x="5569687" y="2216704"/>
            <a:ext cx="76500" cy="456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8" name="Google Shape;448;p47"/>
          <p:cNvCxnSpPr/>
          <p:nvPr/>
        </p:nvCxnSpPr>
        <p:spPr>
          <a:xfrm>
            <a:off x="5324963" y="2258230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9" name="Google Shape;449;p47"/>
          <p:cNvSpPr/>
          <p:nvPr/>
        </p:nvSpPr>
        <p:spPr>
          <a:xfrm>
            <a:off x="6836716" y="1952213"/>
            <a:ext cx="75000" cy="3039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47"/>
          <p:cNvSpPr/>
          <p:nvPr/>
        </p:nvSpPr>
        <p:spPr>
          <a:xfrm>
            <a:off x="6931757" y="2183770"/>
            <a:ext cx="75000" cy="735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47"/>
          <p:cNvSpPr/>
          <p:nvPr/>
        </p:nvSpPr>
        <p:spPr>
          <a:xfrm>
            <a:off x="7029033" y="2205348"/>
            <a:ext cx="76500" cy="55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2" name="Google Shape;452;p47"/>
          <p:cNvCxnSpPr/>
          <p:nvPr/>
        </p:nvCxnSpPr>
        <p:spPr>
          <a:xfrm>
            <a:off x="6778898" y="2256204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3" name="Google Shape;453;p47"/>
          <p:cNvSpPr/>
          <p:nvPr/>
        </p:nvSpPr>
        <p:spPr>
          <a:xfrm>
            <a:off x="6105530" y="2130092"/>
            <a:ext cx="69900" cy="118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47"/>
          <p:cNvSpPr/>
          <p:nvPr/>
        </p:nvSpPr>
        <p:spPr>
          <a:xfrm>
            <a:off x="6200570" y="2003759"/>
            <a:ext cx="71100" cy="24570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7"/>
          <p:cNvSpPr/>
          <p:nvPr/>
        </p:nvSpPr>
        <p:spPr>
          <a:xfrm>
            <a:off x="6292435" y="2155398"/>
            <a:ext cx="80400" cy="97200"/>
          </a:xfrm>
          <a:prstGeom prst="rect">
            <a:avLst/>
          </a:prstGeom>
          <a:solidFill>
            <a:srgbClr val="BBD6E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56" name="Google Shape;456;p47"/>
          <p:cNvCxnSpPr/>
          <p:nvPr/>
        </p:nvCxnSpPr>
        <p:spPr>
          <a:xfrm>
            <a:off x="6047711" y="2248298"/>
            <a:ext cx="4026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7" name="Google Shape;457;p47"/>
          <p:cNvSpPr/>
          <p:nvPr/>
        </p:nvSpPr>
        <p:spPr>
          <a:xfrm>
            <a:off x="954000" y="2529300"/>
            <a:ext cx="2914500" cy="222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47"/>
          <p:cNvSpPr/>
          <p:nvPr/>
        </p:nvSpPr>
        <p:spPr>
          <a:xfrm>
            <a:off x="4467650" y="1885175"/>
            <a:ext cx="2744700" cy="6276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47"/>
          <p:cNvSpPr txBox="1"/>
          <p:nvPr>
            <p:ph idx="1" type="body"/>
          </p:nvPr>
        </p:nvSpPr>
        <p:spPr>
          <a:xfrm>
            <a:off x="2100675" y="2177300"/>
            <a:ext cx="769200" cy="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1"/>
                </a:solidFill>
              </a:rPr>
              <a:t>Draft</a:t>
            </a:r>
            <a:endParaRPr sz="1400">
              <a:solidFill>
                <a:schemeClr val="accent1"/>
              </a:solidFill>
            </a:endParaRPr>
          </a:p>
        </p:txBody>
      </p:sp>
      <p:sp>
        <p:nvSpPr>
          <p:cNvPr id="460" name="Google Shape;460;p47"/>
          <p:cNvSpPr txBox="1"/>
          <p:nvPr>
            <p:ph idx="1" type="body"/>
          </p:nvPr>
        </p:nvSpPr>
        <p:spPr>
          <a:xfrm>
            <a:off x="5018750" y="1562156"/>
            <a:ext cx="1642500" cy="407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1"/>
                </a:solidFill>
              </a:rPr>
              <a:t>Verification</a:t>
            </a:r>
            <a:endParaRPr sz="1400">
              <a:solidFill>
                <a:schemeClr val="accent1"/>
              </a:solidFill>
            </a:endParaRPr>
          </a:p>
        </p:txBody>
      </p:sp>
      <p:sp>
        <p:nvSpPr>
          <p:cNvPr id="461" name="Google Shape;461;p47"/>
          <p:cNvSpPr txBox="1"/>
          <p:nvPr>
            <p:ph idx="1" type="body"/>
          </p:nvPr>
        </p:nvSpPr>
        <p:spPr>
          <a:xfrm>
            <a:off x="95700" y="703300"/>
            <a:ext cx="8925300" cy="88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Small model writes a </a:t>
            </a:r>
            <a:r>
              <a:rPr lang="en">
                <a:solidFill>
                  <a:schemeClr val="accent1"/>
                </a:solidFill>
              </a:rPr>
              <a:t>draft</a:t>
            </a:r>
            <a:r>
              <a:rPr lang="en">
                <a:solidFill>
                  <a:schemeClr val="dk1"/>
                </a:solidFill>
              </a:rPr>
              <a:t> → Large model </a:t>
            </a:r>
            <a:r>
              <a:rPr lang="en">
                <a:solidFill>
                  <a:schemeClr val="accent1"/>
                </a:solidFill>
              </a:rPr>
              <a:t>verifies</a:t>
            </a:r>
            <a:r>
              <a:rPr lang="en">
                <a:solidFill>
                  <a:schemeClr val="dk1"/>
                </a:solidFill>
              </a:rPr>
              <a:t> it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accent1"/>
                </a:solidFill>
              </a:rPr>
              <a:t>Much faster</a:t>
            </a:r>
            <a:r>
              <a:rPr lang="en"/>
              <a:t>: verifying 5 tokens takes similar time as generating 1 token</a:t>
            </a:r>
            <a:endParaRPr/>
          </a:p>
        </p:txBody>
      </p:sp>
      <p:sp>
        <p:nvSpPr>
          <p:cNvPr id="462" name="Google Shape;462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3" name="Google Shape;463;p47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Large community effort led by Cade (Anyscale) and Lily (Berkeley)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4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Dynamic Speculative Decoding</a:t>
            </a:r>
            <a:endParaRPr/>
          </a:p>
        </p:txBody>
      </p:sp>
      <p:sp>
        <p:nvSpPr>
          <p:cNvPr id="469" name="Google Shape;469;p48"/>
          <p:cNvSpPr txBox="1"/>
          <p:nvPr>
            <p:ph idx="1" type="body"/>
          </p:nvPr>
        </p:nvSpPr>
        <p:spPr>
          <a:xfrm>
            <a:off x="311700" y="923875"/>
            <a:ext cx="8520600" cy="163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Motivation: </a:t>
            </a:r>
            <a:r>
              <a:rPr lang="en" sz="1390">
                <a:solidFill>
                  <a:schemeClr val="dk2"/>
                </a:solidFill>
              </a:rPr>
              <a:t>Speculative Decoding (SD) is not always beneficial, it can slow down queries!</a:t>
            </a:r>
            <a:endParaRPr sz="139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Solution:</a:t>
            </a:r>
            <a:r>
              <a:rPr lang="en" sz="1390">
                <a:solidFill>
                  <a:schemeClr val="dk2"/>
                </a:solidFill>
              </a:rPr>
              <a:t> Dynamically adjust the propose length based on </a:t>
            </a:r>
            <a:r>
              <a:rPr lang="en" sz="1390">
                <a:solidFill>
                  <a:schemeClr val="accent1"/>
                </a:solidFill>
              </a:rPr>
              <a:t>system load</a:t>
            </a:r>
            <a:r>
              <a:rPr lang="en" sz="1390">
                <a:solidFill>
                  <a:schemeClr val="dk2"/>
                </a:solidFill>
              </a:rPr>
              <a:t> and </a:t>
            </a:r>
            <a:r>
              <a:rPr lang="en" sz="1390">
                <a:solidFill>
                  <a:schemeClr val="accent1"/>
                </a:solidFill>
              </a:rPr>
              <a:t>speculation accuracy </a:t>
            </a:r>
            <a:r>
              <a:rPr lang="en" sz="1390">
                <a:solidFill>
                  <a:schemeClr val="dk2"/>
                </a:solidFill>
              </a:rPr>
              <a:t>so that SD always</a:t>
            </a:r>
            <a:r>
              <a:rPr lang="en" sz="1390">
                <a:solidFill>
                  <a:schemeClr val="accent1"/>
                </a:solidFill>
              </a:rPr>
              <a:t> improves </a:t>
            </a:r>
            <a:r>
              <a:rPr lang="en" sz="1390">
                <a:solidFill>
                  <a:schemeClr val="dk2"/>
                </a:solidFill>
              </a:rPr>
              <a:t>query performance.</a:t>
            </a:r>
            <a:endParaRPr sz="1390"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Checkout </a:t>
            </a:r>
            <a:r>
              <a:rPr lang="en" u="sng">
                <a:solidFill>
                  <a:schemeClr val="hlink"/>
                </a:solidFill>
                <a:hlinkClick r:id="rId3"/>
              </a:rPr>
              <a:t>Optimizing Speculative Decoding for Serving Large Language Models Using Goodput</a:t>
            </a:r>
            <a:r>
              <a:rPr lang="en"/>
              <a:t> for detail</a:t>
            </a:r>
            <a:endParaRPr/>
          </a:p>
        </p:txBody>
      </p:sp>
      <p:sp>
        <p:nvSpPr>
          <p:cNvPr id="470" name="Google Shape;470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471" name="Google Shape;471;p48"/>
          <p:cNvCxnSpPr/>
          <p:nvPr/>
        </p:nvCxnSpPr>
        <p:spPr>
          <a:xfrm rot="10800000">
            <a:off x="1119925" y="2599575"/>
            <a:ext cx="0" cy="1756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2" name="Google Shape;472;p48"/>
          <p:cNvCxnSpPr/>
          <p:nvPr/>
        </p:nvCxnSpPr>
        <p:spPr>
          <a:xfrm>
            <a:off x="1119925" y="4356375"/>
            <a:ext cx="1779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73" name="Google Shape;473;p48"/>
          <p:cNvSpPr/>
          <p:nvPr/>
        </p:nvSpPr>
        <p:spPr>
          <a:xfrm>
            <a:off x="1272500" y="2895475"/>
            <a:ext cx="1458950" cy="1306350"/>
          </a:xfrm>
          <a:custGeom>
            <a:rect b="b" l="l" r="r" t="t"/>
            <a:pathLst>
              <a:path extrusionOk="0" h="52254" w="58358">
                <a:moveTo>
                  <a:pt x="0" y="0"/>
                </a:moveTo>
                <a:cubicBezTo>
                  <a:pt x="1861" y="6129"/>
                  <a:pt x="5658" y="28708"/>
                  <a:pt x="11166" y="36772"/>
                </a:cubicBezTo>
                <a:cubicBezTo>
                  <a:pt x="16674" y="44836"/>
                  <a:pt x="25185" y="45804"/>
                  <a:pt x="33050" y="48384"/>
                </a:cubicBezTo>
                <a:cubicBezTo>
                  <a:pt x="40915" y="50964"/>
                  <a:pt x="54140" y="51609"/>
                  <a:pt x="58358" y="52254"/>
                </a:cubicBezTo>
              </a:path>
            </a:pathLst>
          </a:custGeom>
          <a:noFill/>
          <a:ln cap="flat" cmpd="sng" w="28575">
            <a:solidFill>
              <a:srgbClr val="E69138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74" name="Google Shape;474;p48"/>
          <p:cNvSpPr txBox="1"/>
          <p:nvPr/>
        </p:nvSpPr>
        <p:spPr>
          <a:xfrm rot="-5399370">
            <a:off x="-121212" y="3247052"/>
            <a:ext cx="1635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Propose len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5" name="Google Shape;475;p48"/>
          <p:cNvSpPr txBox="1"/>
          <p:nvPr/>
        </p:nvSpPr>
        <p:spPr>
          <a:xfrm>
            <a:off x="1186275" y="4473200"/>
            <a:ext cx="1631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System load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6" name="Google Shape;476;p48"/>
          <p:cNvSpPr/>
          <p:nvPr/>
        </p:nvSpPr>
        <p:spPr>
          <a:xfrm>
            <a:off x="1252450" y="2895475"/>
            <a:ext cx="1478938" cy="902427"/>
          </a:xfrm>
          <a:custGeom>
            <a:rect b="b" l="l" r="r" t="t"/>
            <a:pathLst>
              <a:path extrusionOk="0" h="52254" w="58358">
                <a:moveTo>
                  <a:pt x="0" y="0"/>
                </a:moveTo>
                <a:cubicBezTo>
                  <a:pt x="1861" y="6129"/>
                  <a:pt x="5658" y="28708"/>
                  <a:pt x="11166" y="36772"/>
                </a:cubicBezTo>
                <a:cubicBezTo>
                  <a:pt x="16674" y="44836"/>
                  <a:pt x="25185" y="45804"/>
                  <a:pt x="33050" y="48384"/>
                </a:cubicBezTo>
                <a:cubicBezTo>
                  <a:pt x="40915" y="50964"/>
                  <a:pt x="54140" y="51609"/>
                  <a:pt x="58358" y="52254"/>
                </a:cubicBezTo>
              </a:path>
            </a:pathLst>
          </a:custGeom>
          <a:noFill/>
          <a:ln cap="flat" cmpd="sng" w="28575">
            <a:solidFill>
              <a:srgbClr val="6AA84F"/>
            </a:solidFill>
            <a:prstDash val="solid"/>
            <a:round/>
            <a:headEnd len="med" w="med" type="none"/>
            <a:tailEnd len="med" w="med" type="none"/>
          </a:ln>
        </p:spPr>
      </p:sp>
      <p:cxnSp>
        <p:nvCxnSpPr>
          <p:cNvPr id="477" name="Google Shape;477;p48"/>
          <p:cNvCxnSpPr/>
          <p:nvPr/>
        </p:nvCxnSpPr>
        <p:spPr>
          <a:xfrm>
            <a:off x="2837925" y="4182175"/>
            <a:ext cx="622500" cy="96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8" name="Google Shape;478;p48"/>
          <p:cNvCxnSpPr/>
          <p:nvPr/>
        </p:nvCxnSpPr>
        <p:spPr>
          <a:xfrm flipH="1" rot="10800000">
            <a:off x="2731450" y="3625650"/>
            <a:ext cx="502500" cy="12420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79" name="Google Shape;479;p48"/>
          <p:cNvSpPr txBox="1"/>
          <p:nvPr/>
        </p:nvSpPr>
        <p:spPr>
          <a:xfrm>
            <a:off x="3384925" y="3115838"/>
            <a:ext cx="357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High 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acceptance ra</a:t>
            </a: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te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0" name="Google Shape;480;p48"/>
          <p:cNvSpPr txBox="1"/>
          <p:nvPr/>
        </p:nvSpPr>
        <p:spPr>
          <a:xfrm>
            <a:off x="3527900" y="3894675"/>
            <a:ext cx="2922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Low acceptance rate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481" name="Google Shape;481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6825" y="3279123"/>
            <a:ext cx="1435470" cy="1306350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48"/>
          <p:cNvSpPr txBox="1"/>
          <p:nvPr/>
        </p:nvSpPr>
        <p:spPr>
          <a:xfrm>
            <a:off x="7701913" y="2991325"/>
            <a:ext cx="891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Paper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Hash-Based Automatic Prefix Caching</a:t>
            </a:r>
            <a:endParaRPr/>
          </a:p>
        </p:txBody>
      </p:sp>
      <p:sp>
        <p:nvSpPr>
          <p:cNvPr id="488" name="Google Shape;488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9" name="Google Shape;489;p49"/>
          <p:cNvSpPr txBox="1"/>
          <p:nvPr/>
        </p:nvSpPr>
        <p:spPr>
          <a:xfrm>
            <a:off x="645150" y="945625"/>
            <a:ext cx="57534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Example 1: 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Shared system prompt</a:t>
            </a:r>
            <a:endParaRPr sz="2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0" name="Google Shape;490;p49"/>
          <p:cNvSpPr txBox="1"/>
          <p:nvPr/>
        </p:nvSpPr>
        <p:spPr>
          <a:xfrm>
            <a:off x="1885350" y="2011425"/>
            <a:ext cx="1532400" cy="6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Request A</a:t>
            </a:r>
            <a:endParaRPr b="1"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1" name="Google Shape;491;p49"/>
          <p:cNvSpPr txBox="1"/>
          <p:nvPr/>
        </p:nvSpPr>
        <p:spPr>
          <a:xfrm>
            <a:off x="3549150" y="1807425"/>
            <a:ext cx="3709500" cy="103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A chat between a curious user and an artificial intelligence assistant. The assistant gives helpful, detailed, and polite answers to the user's questions. User: </a:t>
            </a:r>
            <a:r>
              <a:rPr i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Hello!</a:t>
            </a:r>
            <a:endParaRPr i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2" name="Google Shape;492;p49"/>
          <p:cNvSpPr txBox="1"/>
          <p:nvPr/>
        </p:nvSpPr>
        <p:spPr>
          <a:xfrm>
            <a:off x="1885350" y="3404750"/>
            <a:ext cx="1532400" cy="62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Request B</a:t>
            </a:r>
            <a:endParaRPr b="1"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3" name="Google Shape;493;p49"/>
          <p:cNvSpPr txBox="1"/>
          <p:nvPr/>
        </p:nvSpPr>
        <p:spPr>
          <a:xfrm>
            <a:off x="3549150" y="3036350"/>
            <a:ext cx="37095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A chat between a curious user and an artificial intelligence assistant. The assistant gives helpful, detailed, and polite answers to the user's questions. User: </a:t>
            </a:r>
            <a:r>
              <a:rPr i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How are you?</a:t>
            </a:r>
            <a:endParaRPr i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94" name="Google Shape;494;p49"/>
          <p:cNvCxnSpPr/>
          <p:nvPr/>
        </p:nvCxnSpPr>
        <p:spPr>
          <a:xfrm rot="10800000">
            <a:off x="6968100" y="2056925"/>
            <a:ext cx="825300" cy="10326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5" name="Google Shape;495;p49"/>
          <p:cNvCxnSpPr/>
          <p:nvPr/>
        </p:nvCxnSpPr>
        <p:spPr>
          <a:xfrm flipH="1">
            <a:off x="6943775" y="3309325"/>
            <a:ext cx="813000" cy="6033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96" name="Google Shape;496;p49"/>
          <p:cNvSpPr txBox="1"/>
          <p:nvPr/>
        </p:nvSpPr>
        <p:spPr>
          <a:xfrm>
            <a:off x="7316775" y="2938650"/>
            <a:ext cx="1422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Shared</a:t>
            </a:r>
            <a:endParaRPr sz="18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Hash-Based Automatic Prefix Caching</a:t>
            </a:r>
            <a:endParaRPr/>
          </a:p>
        </p:txBody>
      </p:sp>
      <p:sp>
        <p:nvSpPr>
          <p:cNvPr id="502" name="Google Shape;502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3" name="Google Shape;503;p50"/>
          <p:cNvSpPr txBox="1"/>
          <p:nvPr/>
        </p:nvSpPr>
        <p:spPr>
          <a:xfrm>
            <a:off x="645150" y="945625"/>
            <a:ext cx="5753400" cy="4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Example 2: 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Multi-round conversation</a:t>
            </a:r>
            <a:endParaRPr sz="2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4" name="Google Shape;504;p50"/>
          <p:cNvSpPr txBox="1"/>
          <p:nvPr/>
        </p:nvSpPr>
        <p:spPr>
          <a:xfrm>
            <a:off x="974275" y="1359050"/>
            <a:ext cx="3274200" cy="19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C78D8"/>
                </a:solidFill>
                <a:latin typeface="Lexend"/>
                <a:ea typeface="Lexend"/>
                <a:cs typeface="Lexend"/>
                <a:sym typeface="Lexend"/>
              </a:rPr>
              <a:t>Prompt (round 1)</a:t>
            </a:r>
            <a:endParaRPr b="1" sz="1600">
              <a:solidFill>
                <a:srgbClr val="3C78D8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What's AI?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LLM Result (round 1)</a:t>
            </a:r>
            <a:endParaRPr b="1" sz="16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AI is technology that simulates human intelligence, like Siri or Google Maps.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5" name="Google Shape;505;p50"/>
          <p:cNvSpPr txBox="1"/>
          <p:nvPr/>
        </p:nvSpPr>
        <p:spPr>
          <a:xfrm>
            <a:off x="5198250" y="2343900"/>
            <a:ext cx="3274200" cy="27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3C78D8"/>
                </a:solidFill>
                <a:latin typeface="Lexend"/>
                <a:ea typeface="Lexend"/>
                <a:cs typeface="Lexend"/>
                <a:sym typeface="Lexend"/>
              </a:rPr>
              <a:t>Prompt (round 2)</a:t>
            </a:r>
            <a:endParaRPr b="1" sz="1600">
              <a:solidFill>
                <a:srgbClr val="3C78D8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 What's AI?</a:t>
            </a:r>
            <a:endParaRPr i="1" sz="16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 AI is technology that simulates human intelligence, like Siri or Google Maps.</a:t>
            </a:r>
            <a:endParaRPr i="1" sz="16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Human: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Cool, thanks!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LLM Result (round 2)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LLM:</a:t>
            </a:r>
            <a:r>
              <a:rPr i="1"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No problem!</a:t>
            </a:r>
            <a:endParaRPr i="1"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06" name="Google Shape;506;p50"/>
          <p:cNvCxnSpPr/>
          <p:nvPr/>
        </p:nvCxnSpPr>
        <p:spPr>
          <a:xfrm>
            <a:off x="3235450" y="2133200"/>
            <a:ext cx="2033100" cy="7014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7" name="Google Shape;507;p50"/>
          <p:cNvCxnSpPr/>
          <p:nvPr/>
        </p:nvCxnSpPr>
        <p:spPr>
          <a:xfrm flipH="1" rot="10800000">
            <a:off x="4110375" y="3082825"/>
            <a:ext cx="1150200" cy="137400"/>
          </a:xfrm>
          <a:prstGeom prst="straightConnector1">
            <a:avLst/>
          </a:prstGeom>
          <a:noFill/>
          <a:ln cap="flat" cmpd="sng" w="19050">
            <a:solidFill>
              <a:srgbClr val="CC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08" name="Google Shape;508;p50"/>
          <p:cNvSpPr txBox="1"/>
          <p:nvPr/>
        </p:nvSpPr>
        <p:spPr>
          <a:xfrm>
            <a:off x="4156475" y="2689225"/>
            <a:ext cx="1422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Shared</a:t>
            </a:r>
            <a:endParaRPr sz="1800">
              <a:solidFill>
                <a:srgbClr val="CC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5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Hash-Based Automatic Prefix Caching</a:t>
            </a:r>
            <a:endParaRPr/>
          </a:p>
        </p:txBody>
      </p:sp>
      <p:sp>
        <p:nvSpPr>
          <p:cNvPr id="514" name="Google Shape;514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5" name="Google Shape;515;p51"/>
          <p:cNvSpPr txBox="1"/>
          <p:nvPr/>
        </p:nvSpPr>
        <p:spPr>
          <a:xfrm>
            <a:off x="460075" y="2725375"/>
            <a:ext cx="11709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Request KV Blocks:</a:t>
            </a:r>
            <a:endParaRPr b="1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6" name="Google Shape;516;p51"/>
          <p:cNvSpPr/>
          <p:nvPr/>
        </p:nvSpPr>
        <p:spPr>
          <a:xfrm>
            <a:off x="3666139" y="2078375"/>
            <a:ext cx="1170900" cy="490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Block A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Lexend"/>
                <a:ea typeface="Lexend"/>
                <a:cs typeface="Lexend"/>
                <a:sym typeface="Lexend"/>
              </a:rPr>
              <a:t>[A chat]</a:t>
            </a:r>
            <a:endParaRPr i="1" sz="1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7" name="Google Shape;517;p51"/>
          <p:cNvSpPr/>
          <p:nvPr/>
        </p:nvSpPr>
        <p:spPr>
          <a:xfrm>
            <a:off x="3666139" y="2697550"/>
            <a:ext cx="1170900" cy="4905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Block B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Lexend"/>
                <a:ea typeface="Lexend"/>
                <a:cs typeface="Lexend"/>
                <a:sym typeface="Lexend"/>
              </a:rPr>
              <a:t>[between a]</a:t>
            </a:r>
            <a:endParaRPr i="1" sz="1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8" name="Google Shape;518;p51"/>
          <p:cNvSpPr/>
          <p:nvPr/>
        </p:nvSpPr>
        <p:spPr>
          <a:xfrm>
            <a:off x="3666139" y="3285600"/>
            <a:ext cx="1170900" cy="4905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Block C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[curious user]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9" name="Google Shape;519;p51"/>
          <p:cNvSpPr txBox="1"/>
          <p:nvPr/>
        </p:nvSpPr>
        <p:spPr>
          <a:xfrm>
            <a:off x="460075" y="1558850"/>
            <a:ext cx="11709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Request:</a:t>
            </a:r>
            <a:endParaRPr b="1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0" name="Google Shape;520;p51"/>
          <p:cNvSpPr txBox="1"/>
          <p:nvPr/>
        </p:nvSpPr>
        <p:spPr>
          <a:xfrm>
            <a:off x="1792950" y="1563425"/>
            <a:ext cx="3186300" cy="4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 chat between a curious user …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1" name="Google Shape;521;p51"/>
          <p:cNvSpPr txBox="1"/>
          <p:nvPr/>
        </p:nvSpPr>
        <p:spPr>
          <a:xfrm>
            <a:off x="3914400" y="3859503"/>
            <a:ext cx="674400" cy="23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…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2" name="Google Shape;522;p51"/>
          <p:cNvSpPr txBox="1"/>
          <p:nvPr/>
        </p:nvSpPr>
        <p:spPr>
          <a:xfrm>
            <a:off x="1682589" y="2053925"/>
            <a:ext cx="15996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Hash(</a:t>
            </a: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“A chat”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23" name="Google Shape;523;p51"/>
          <p:cNvSpPr txBox="1"/>
          <p:nvPr/>
        </p:nvSpPr>
        <p:spPr>
          <a:xfrm>
            <a:off x="1682589" y="2673100"/>
            <a:ext cx="15996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Hash(</a:t>
            </a: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“A chat</a:t>
            </a:r>
            <a:b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</a:t>
            </a: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between a”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24" name="Google Shape;524;p51"/>
          <p:cNvSpPr txBox="1"/>
          <p:nvPr/>
        </p:nvSpPr>
        <p:spPr>
          <a:xfrm>
            <a:off x="1682589" y="3261150"/>
            <a:ext cx="1761300" cy="53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Hash(</a:t>
            </a: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“A chat between </a:t>
            </a:r>
            <a:b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i="1"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  a curious user”</a:t>
            </a: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25" name="Google Shape;525;p51"/>
          <p:cNvCxnSpPr/>
          <p:nvPr/>
        </p:nvCxnSpPr>
        <p:spPr>
          <a:xfrm>
            <a:off x="2827197" y="2323625"/>
            <a:ext cx="760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6" name="Google Shape;526;p51"/>
          <p:cNvCxnSpPr/>
          <p:nvPr/>
        </p:nvCxnSpPr>
        <p:spPr>
          <a:xfrm>
            <a:off x="3031007" y="2942800"/>
            <a:ext cx="556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7" name="Google Shape;527;p51"/>
          <p:cNvCxnSpPr/>
          <p:nvPr/>
        </p:nvCxnSpPr>
        <p:spPr>
          <a:xfrm>
            <a:off x="3328572" y="3530850"/>
            <a:ext cx="2589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8" name="Google Shape;528;p51"/>
          <p:cNvCxnSpPr/>
          <p:nvPr/>
        </p:nvCxnSpPr>
        <p:spPr>
          <a:xfrm>
            <a:off x="5065075" y="1285250"/>
            <a:ext cx="0" cy="3126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529" name="Google Shape;529;p51"/>
          <p:cNvGrpSpPr/>
          <p:nvPr/>
        </p:nvGrpSpPr>
        <p:grpSpPr>
          <a:xfrm>
            <a:off x="5195364" y="1563425"/>
            <a:ext cx="3154450" cy="2532778"/>
            <a:chOff x="5338589" y="1545050"/>
            <a:chExt cx="3154450" cy="2532778"/>
          </a:xfrm>
        </p:grpSpPr>
        <p:sp>
          <p:nvSpPr>
            <p:cNvPr id="530" name="Google Shape;530;p51"/>
            <p:cNvSpPr/>
            <p:nvPr/>
          </p:nvSpPr>
          <p:spPr>
            <a:xfrm>
              <a:off x="7322139" y="2060000"/>
              <a:ext cx="1170900" cy="490500"/>
            </a:xfrm>
            <a:prstGeom prst="roundRect">
              <a:avLst>
                <a:gd fmla="val 16667" name="adj"/>
              </a:avLst>
            </a:prstGeom>
            <a:solidFill>
              <a:srgbClr val="F4CCCC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Block A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latin typeface="Lexend"/>
                  <a:ea typeface="Lexend"/>
                  <a:cs typeface="Lexend"/>
                  <a:sym typeface="Lexend"/>
                </a:rPr>
                <a:t>[A chat]</a:t>
              </a:r>
              <a:endParaRPr i="1" sz="10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31" name="Google Shape;531;p51"/>
            <p:cNvSpPr/>
            <p:nvPr/>
          </p:nvSpPr>
          <p:spPr>
            <a:xfrm>
              <a:off x="7322139" y="2679175"/>
              <a:ext cx="1170900" cy="490500"/>
            </a:xfrm>
            <a:prstGeom prst="roundRect">
              <a:avLst>
                <a:gd fmla="val 16667" name="adj"/>
              </a:avLst>
            </a:prstGeom>
            <a:solidFill>
              <a:srgbClr val="FCE5CD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Block B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latin typeface="Lexend"/>
                  <a:ea typeface="Lexend"/>
                  <a:cs typeface="Lexend"/>
                  <a:sym typeface="Lexend"/>
                </a:rPr>
                <a:t>[between a]</a:t>
              </a:r>
              <a:endParaRPr i="1" sz="10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32" name="Google Shape;532;p51"/>
            <p:cNvSpPr/>
            <p:nvPr/>
          </p:nvSpPr>
          <p:spPr>
            <a:xfrm>
              <a:off x="7322139" y="3267225"/>
              <a:ext cx="1170900" cy="490500"/>
            </a:xfrm>
            <a:prstGeom prst="roundRect">
              <a:avLst>
                <a:gd fmla="val 16667" name="adj"/>
              </a:avLst>
            </a:prstGeom>
            <a:solidFill>
              <a:srgbClr val="D9EAD3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latin typeface="Lexend"/>
                  <a:ea typeface="Lexend"/>
                  <a:cs typeface="Lexend"/>
                  <a:sym typeface="Lexend"/>
                </a:rPr>
                <a:t>Block D</a:t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0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[cute puppy]</a:t>
              </a:r>
              <a:endParaRPr sz="1000"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33" name="Google Shape;533;p51"/>
            <p:cNvSpPr txBox="1"/>
            <p:nvPr/>
          </p:nvSpPr>
          <p:spPr>
            <a:xfrm>
              <a:off x="5448950" y="1545050"/>
              <a:ext cx="2962200" cy="49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A chat between a </a:t>
              </a:r>
              <a:r>
                <a:rPr i="1" lang="en">
                  <a:solidFill>
                    <a:srgbClr val="93C47D"/>
                  </a:solidFill>
                  <a:latin typeface="Lexend"/>
                  <a:ea typeface="Lexend"/>
                  <a:cs typeface="Lexend"/>
                  <a:sym typeface="Lexend"/>
                </a:rPr>
                <a:t>cute puppy</a:t>
              </a:r>
              <a:r>
                <a:rPr i="1" lang="en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 …</a:t>
              </a:r>
              <a:endParaRPr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34" name="Google Shape;534;p51"/>
            <p:cNvSpPr txBox="1"/>
            <p:nvPr/>
          </p:nvSpPr>
          <p:spPr>
            <a:xfrm>
              <a:off x="7570400" y="3841128"/>
              <a:ext cx="674400" cy="23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chemeClr val="dk1"/>
                  </a:solidFill>
                  <a:latin typeface="Lexend"/>
                  <a:ea typeface="Lexend"/>
                  <a:cs typeface="Lexend"/>
                  <a:sym typeface="Lexend"/>
                </a:rPr>
                <a:t>…</a:t>
              </a:r>
              <a:endParaRPr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35" name="Google Shape;535;p51"/>
            <p:cNvSpPr txBox="1"/>
            <p:nvPr/>
          </p:nvSpPr>
          <p:spPr>
            <a:xfrm>
              <a:off x="5338589" y="2035550"/>
              <a:ext cx="1599600" cy="53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Hash(</a:t>
              </a: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“A chat”</a:t>
              </a: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)</a:t>
              </a:r>
              <a:endParaRPr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36" name="Google Shape;536;p51"/>
            <p:cNvSpPr txBox="1"/>
            <p:nvPr/>
          </p:nvSpPr>
          <p:spPr>
            <a:xfrm>
              <a:off x="5338589" y="2654725"/>
              <a:ext cx="1599600" cy="53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Hash(</a:t>
              </a: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“A chat</a:t>
              </a:r>
              <a:b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      between a”</a:t>
              </a: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)</a:t>
              </a:r>
              <a:endParaRPr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537" name="Google Shape;537;p51"/>
            <p:cNvSpPr txBox="1"/>
            <p:nvPr/>
          </p:nvSpPr>
          <p:spPr>
            <a:xfrm>
              <a:off x="5338589" y="3242775"/>
              <a:ext cx="1761300" cy="53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Hash(</a:t>
              </a: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“A chat between </a:t>
              </a:r>
              <a:b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</a:b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      a </a:t>
              </a: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cute puppy</a:t>
              </a:r>
              <a:r>
                <a:rPr i="1"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”</a:t>
              </a:r>
              <a:r>
                <a:rPr lang="en" sz="1000">
                  <a:solidFill>
                    <a:schemeClr val="dk1"/>
                  </a:solidFill>
                  <a:latin typeface="Consolas"/>
                  <a:ea typeface="Consolas"/>
                  <a:cs typeface="Consolas"/>
                  <a:sym typeface="Consolas"/>
                </a:rPr>
                <a:t>)</a:t>
              </a:r>
              <a:endParaRPr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cxnSp>
          <p:nvCxnSpPr>
            <p:cNvPr id="538" name="Google Shape;538;p51"/>
            <p:cNvCxnSpPr/>
            <p:nvPr/>
          </p:nvCxnSpPr>
          <p:spPr>
            <a:xfrm>
              <a:off x="6483197" y="2305250"/>
              <a:ext cx="7602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539" name="Google Shape;539;p51"/>
            <p:cNvCxnSpPr/>
            <p:nvPr/>
          </p:nvCxnSpPr>
          <p:spPr>
            <a:xfrm>
              <a:off x="6687007" y="2924425"/>
              <a:ext cx="5562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cxnSp>
          <p:nvCxnSpPr>
            <p:cNvPr id="540" name="Google Shape;540;p51"/>
            <p:cNvCxnSpPr/>
            <p:nvPr/>
          </p:nvCxnSpPr>
          <p:spPr>
            <a:xfrm>
              <a:off x="6984572" y="3512475"/>
              <a:ext cx="2589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  <p:sp>
          <p:nvSpPr>
            <p:cNvPr id="541" name="Google Shape;541;p51"/>
            <p:cNvSpPr txBox="1"/>
            <p:nvPr/>
          </p:nvSpPr>
          <p:spPr>
            <a:xfrm>
              <a:off x="6526100" y="1994686"/>
              <a:ext cx="674400" cy="27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200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reuse</a:t>
              </a:r>
              <a:endParaRPr i="1" sz="12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542" name="Google Shape;542;p51"/>
            <p:cNvSpPr txBox="1"/>
            <p:nvPr/>
          </p:nvSpPr>
          <p:spPr>
            <a:xfrm>
              <a:off x="6627900" y="2612588"/>
              <a:ext cx="674400" cy="27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1200">
                  <a:solidFill>
                    <a:srgbClr val="CC0000"/>
                  </a:solidFill>
                  <a:latin typeface="Lexend"/>
                  <a:ea typeface="Lexend"/>
                  <a:cs typeface="Lexend"/>
                  <a:sym typeface="Lexend"/>
                </a:rPr>
                <a:t>reuse</a:t>
              </a:r>
              <a:endParaRPr i="1" sz="1200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Multi-LoRA </a:t>
            </a:r>
            <a:r>
              <a:rPr lang="en"/>
              <a:t>Serving</a:t>
            </a:r>
            <a:endParaRPr/>
          </a:p>
        </p:txBody>
      </p:sp>
      <p:sp>
        <p:nvSpPr>
          <p:cNvPr id="548" name="Google Shape;548;p52"/>
          <p:cNvSpPr txBox="1"/>
          <p:nvPr>
            <p:ph idx="1" type="body"/>
          </p:nvPr>
        </p:nvSpPr>
        <p:spPr>
          <a:xfrm>
            <a:off x="904638" y="975675"/>
            <a:ext cx="7334700" cy="198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Multiple LoRA adaptors can be loaded to vLLM on the fly, and requests to different LoRAs can be batched together.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549" name="Google Shape;549;p52"/>
          <p:cNvPicPr preferRelativeResize="0"/>
          <p:nvPr/>
        </p:nvPicPr>
        <p:blipFill rotWithShape="1">
          <a:blip r:embed="rId3">
            <a:alphaModFix/>
          </a:blip>
          <a:srcRect b="0" l="0" r="2296" t="2477"/>
          <a:stretch/>
        </p:blipFill>
        <p:spPr>
          <a:xfrm>
            <a:off x="2971787" y="1895350"/>
            <a:ext cx="3200425" cy="2767875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1" name="Google Shape;551;p52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Thanks to the S-LoRA authors, Punica authors, and Anyscale for contributions!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Structured Output and Tool Use</a:t>
            </a:r>
            <a:endParaRPr/>
          </a:p>
        </p:txBody>
      </p:sp>
      <p:sp>
        <p:nvSpPr>
          <p:cNvPr id="557" name="Google Shape;557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58" name="Google Shape;558;p53"/>
          <p:cNvPicPr preferRelativeResize="0"/>
          <p:nvPr/>
        </p:nvPicPr>
        <p:blipFill rotWithShape="1">
          <a:blip r:embed="rId3">
            <a:alphaModFix/>
          </a:blip>
          <a:srcRect b="23942" l="0" r="0" t="0"/>
          <a:stretch/>
        </p:blipFill>
        <p:spPr>
          <a:xfrm>
            <a:off x="904825" y="3358825"/>
            <a:ext cx="3500651" cy="1507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59" name="Google Shape;559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0579" y="1080500"/>
            <a:ext cx="4021746" cy="3582737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53"/>
          <p:cNvSpPr txBox="1"/>
          <p:nvPr/>
        </p:nvSpPr>
        <p:spPr>
          <a:xfrm>
            <a:off x="904825" y="887625"/>
            <a:ext cx="3617100" cy="25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OpenAI compatibility</a:t>
            </a:r>
            <a:r>
              <a:rPr i="1"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for JSON output!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Extensible integration with Outlines, LMFE, AICI.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Recently added ability to use tool calling template 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(thanks @K-Mistele!)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5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Observing vLLM through Prometheus </a:t>
            </a:r>
            <a:endParaRPr/>
          </a:p>
        </p:txBody>
      </p:sp>
      <p:sp>
        <p:nvSpPr>
          <p:cNvPr id="566" name="Google Shape;566;p54"/>
          <p:cNvSpPr txBox="1"/>
          <p:nvPr>
            <p:ph idx="1" type="body"/>
          </p:nvPr>
        </p:nvSpPr>
        <p:spPr>
          <a:xfrm>
            <a:off x="311700" y="78912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Monitor vLLM in real time using Prometheus/Grafana!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End-to-end metrics (e.g. request latency / throughput)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vLLM internal </a:t>
            </a:r>
            <a:r>
              <a:rPr lang="en"/>
              <a:t>states</a:t>
            </a:r>
            <a:r>
              <a:rPr lang="en"/>
              <a:t> (e.g. GPU memory usage, KV cache reuse rate)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and more!</a:t>
            </a:r>
            <a:endParaRPr/>
          </a:p>
        </p:txBody>
      </p:sp>
      <p:sp>
        <p:nvSpPr>
          <p:cNvPr id="567" name="Google Shape;567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8" name="Google Shape;56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4525" y="2111175"/>
            <a:ext cx="4755758" cy="25891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5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574" name="Google Shape;574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5" name="Google Shape;575;p55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6" name="Google Shape;576;p55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7" name="Google Shape;577;p55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8" name="Google Shape;578;p55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9" name="Google Shape;579;p55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0" name="Google Shape;580;p55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1" name="Google Shape;581;p55"/>
          <p:cNvSpPr/>
          <p:nvPr/>
        </p:nvSpPr>
        <p:spPr>
          <a:xfrm>
            <a:off x="1898325" y="4110475"/>
            <a:ext cx="5334300" cy="6192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2" name="Google Shape;582;p55"/>
          <p:cNvSpPr/>
          <p:nvPr/>
        </p:nvSpPr>
        <p:spPr>
          <a:xfrm>
            <a:off x="1898325" y="921075"/>
            <a:ext cx="5334300" cy="2556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vLLM</a:t>
            </a:r>
            <a:r>
              <a:rPr lang="en"/>
              <a:t> Early Timeline</a:t>
            </a:r>
            <a:endParaRPr/>
          </a:p>
        </p:txBody>
      </p:sp>
      <p:sp>
        <p:nvSpPr>
          <p:cNvPr id="125" name="Google Shape;125;p29"/>
          <p:cNvSpPr txBox="1"/>
          <p:nvPr>
            <p:ph idx="1" type="body"/>
          </p:nvPr>
        </p:nvSpPr>
        <p:spPr>
          <a:xfrm>
            <a:off x="1431888" y="3934750"/>
            <a:ext cx="62802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Pain Points Solved: </a:t>
            </a:r>
            <a:endParaRPr b="1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Serving LLM is expensive, </a:t>
            </a:r>
            <a:r>
              <a:rPr lang="en">
                <a:solidFill>
                  <a:srgbClr val="4A86E8"/>
                </a:solidFill>
              </a:rPr>
              <a:t>vLLM</a:t>
            </a:r>
            <a:r>
              <a:rPr lang="en">
                <a:solidFill>
                  <a:schemeClr val="dk1"/>
                </a:solidFill>
              </a:rPr>
              <a:t> delivers best cost.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26" name="Google Shape;126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127" name="Google Shape;127;p29"/>
          <p:cNvGraphicFramePr/>
          <p:nvPr/>
        </p:nvGraphicFramePr>
        <p:xfrm>
          <a:off x="1628900" y="957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{9A2BE1B1-FD3D-46AA-911F-849AC169F706}</a:tableStyleId>
              </a:tblPr>
              <a:tblGrid>
                <a:gridCol w="1828175"/>
                <a:gridCol w="4058000"/>
              </a:tblGrid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August 2022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OPT 175B Serving Demo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600">
                          <a:solidFill>
                            <a:srgbClr val="CCCCCC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December 2022</a:t>
                      </a:r>
                      <a:endParaRPr i="1" sz="1600">
                        <a:solidFill>
                          <a:srgbClr val="CCCCCC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600">
                          <a:solidFill>
                            <a:srgbClr val="CCCCCC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ChatGPT out</a:t>
                      </a:r>
                      <a:endParaRPr i="1" sz="1600">
                        <a:solidFill>
                          <a:srgbClr val="CCCCCC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chemeClr val="dk1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February 2023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4A86E8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vLLM</a:t>
                      </a: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 PagedAttention paper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March 2023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Vicuna and Chatbot Arena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April 2023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4A86E8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vLLM</a:t>
                      </a: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 PagedAttention paper submitted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7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June 2023</a:t>
                      </a:r>
                      <a:endParaRPr sz="16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latin typeface="Lexend"/>
                          <a:ea typeface="Lexend"/>
                          <a:cs typeface="Lexend"/>
                          <a:sym typeface="Lexend"/>
                        </a:rPr>
                        <a:t>Open-source </a:t>
                      </a:r>
                      <a:r>
                        <a:rPr lang="en" sz="1600">
                          <a:solidFill>
                            <a:srgbClr val="4A86E8"/>
                          </a:solidFill>
                          <a:latin typeface="Lexend"/>
                          <a:ea typeface="Lexend"/>
                          <a:cs typeface="Lexend"/>
                          <a:sym typeface="Lexend"/>
                        </a:rPr>
                        <a:t>vLLM</a:t>
                      </a:r>
                      <a:endParaRPr sz="1600">
                        <a:solidFill>
                          <a:srgbClr val="4A86E8"/>
                        </a:solidFill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dot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Google Shape;587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7575" y="1710025"/>
            <a:ext cx="5786301" cy="3052124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5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handles distributed inference for you</a:t>
            </a:r>
            <a:endParaRPr/>
          </a:p>
        </p:txBody>
      </p:sp>
      <p:sp>
        <p:nvSpPr>
          <p:cNvPr id="589" name="Google Shape;589;p56"/>
          <p:cNvSpPr txBox="1"/>
          <p:nvPr>
            <p:ph idx="1" type="body"/>
          </p:nvPr>
        </p:nvSpPr>
        <p:spPr>
          <a:xfrm>
            <a:off x="155850" y="933450"/>
            <a:ext cx="8832300" cy="39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vLLM supports tensor parallelism from day one.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M</a:t>
            </a:r>
            <a:r>
              <a:rPr lang="en">
                <a:solidFill>
                  <a:srgbClr val="000000"/>
                </a:solidFill>
              </a:rPr>
              <a:t>ulti-GPU/multi-node inference is a </a:t>
            </a:r>
            <a:r>
              <a:rPr lang="en">
                <a:solidFill>
                  <a:schemeClr val="accent1"/>
                </a:solidFill>
              </a:rPr>
              <a:t>must</a:t>
            </a:r>
            <a:r>
              <a:rPr lang="en">
                <a:solidFill>
                  <a:srgbClr val="000000"/>
                </a:solidFill>
              </a:rPr>
              <a:t> for large LLMs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But cross-GPU/node communications are error-prone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>
                <a:solidFill>
                  <a:srgbClr val="000000"/>
                </a:solidFill>
              </a:rPr>
              <a:t>hang/crash/versions of communication library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vLLM takes care of it for you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 u="sng">
                <a:solidFill>
                  <a:schemeClr val="hlink"/>
                </a:solidFill>
                <a:hlinkClick r:id="rId4"/>
              </a:rPr>
              <a:t>Debugging guide for hanging/crashing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>
                <a:solidFill>
                  <a:srgbClr val="000000"/>
                </a:solidFill>
              </a:rPr>
              <a:t>Select best NCCL versions and set proper flags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">
                <a:solidFill>
                  <a:srgbClr val="000000"/>
                </a:solidFill>
              </a:rPr>
              <a:t>Optimized custom allreduce for high-end machines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590" name="Google Shape;590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5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Pipeline Parallelism</a:t>
            </a:r>
            <a:endParaRPr/>
          </a:p>
        </p:txBody>
      </p:sp>
      <p:sp>
        <p:nvSpPr>
          <p:cNvPr id="596" name="Google Shape;596;p57"/>
          <p:cNvSpPr txBox="1"/>
          <p:nvPr>
            <p:ph idx="1" type="body"/>
          </p:nvPr>
        </p:nvSpPr>
        <p:spPr>
          <a:xfrm>
            <a:off x="723900" y="1076275"/>
            <a:ext cx="7696200" cy="117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Starting v0.5.1, vLLM supports pipeline parallelism!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Best suited for larger models spanning across multiple nodes with low bandwidth connection</a:t>
            </a:r>
            <a:endParaRPr/>
          </a:p>
        </p:txBody>
      </p:sp>
      <p:sp>
        <p:nvSpPr>
          <p:cNvPr id="597" name="Google Shape;597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57"/>
          <p:cNvSpPr/>
          <p:nvPr/>
        </p:nvSpPr>
        <p:spPr>
          <a:xfrm>
            <a:off x="1508325" y="3635750"/>
            <a:ext cx="986400" cy="3936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Batch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99" name="Google Shape;599;p57"/>
          <p:cNvSpPr txBox="1"/>
          <p:nvPr/>
        </p:nvSpPr>
        <p:spPr>
          <a:xfrm>
            <a:off x="500300" y="3635750"/>
            <a:ext cx="1224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GPU 0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0" name="Google Shape;600;p57"/>
          <p:cNvSpPr txBox="1"/>
          <p:nvPr/>
        </p:nvSpPr>
        <p:spPr>
          <a:xfrm>
            <a:off x="500300" y="3242150"/>
            <a:ext cx="1224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GPU 1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1" name="Google Shape;601;p57"/>
          <p:cNvSpPr txBox="1"/>
          <p:nvPr/>
        </p:nvSpPr>
        <p:spPr>
          <a:xfrm>
            <a:off x="500300" y="2848550"/>
            <a:ext cx="1224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GPU 2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2" name="Google Shape;602;p57"/>
          <p:cNvSpPr txBox="1"/>
          <p:nvPr/>
        </p:nvSpPr>
        <p:spPr>
          <a:xfrm>
            <a:off x="500300" y="2437463"/>
            <a:ext cx="1224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GPU 3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3" name="Google Shape;603;p57"/>
          <p:cNvSpPr/>
          <p:nvPr/>
        </p:nvSpPr>
        <p:spPr>
          <a:xfrm>
            <a:off x="2494714" y="3242150"/>
            <a:ext cx="986400" cy="3936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4" name="Google Shape;604;p57"/>
          <p:cNvSpPr/>
          <p:nvPr/>
        </p:nvSpPr>
        <p:spPr>
          <a:xfrm>
            <a:off x="3481103" y="2848550"/>
            <a:ext cx="986400" cy="3936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5" name="Google Shape;605;p57"/>
          <p:cNvSpPr/>
          <p:nvPr/>
        </p:nvSpPr>
        <p:spPr>
          <a:xfrm>
            <a:off x="4467492" y="2454950"/>
            <a:ext cx="986400" cy="3936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6" name="Google Shape;606;p57"/>
          <p:cNvSpPr/>
          <p:nvPr/>
        </p:nvSpPr>
        <p:spPr>
          <a:xfrm>
            <a:off x="2494714" y="3635750"/>
            <a:ext cx="986400" cy="3936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7" name="Google Shape;607;p57"/>
          <p:cNvSpPr/>
          <p:nvPr/>
        </p:nvSpPr>
        <p:spPr>
          <a:xfrm>
            <a:off x="3481103" y="3242150"/>
            <a:ext cx="986400" cy="3936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8" name="Google Shape;608;p57"/>
          <p:cNvSpPr/>
          <p:nvPr/>
        </p:nvSpPr>
        <p:spPr>
          <a:xfrm>
            <a:off x="4467492" y="2848550"/>
            <a:ext cx="986400" cy="3936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09" name="Google Shape;609;p57"/>
          <p:cNvSpPr/>
          <p:nvPr/>
        </p:nvSpPr>
        <p:spPr>
          <a:xfrm>
            <a:off x="5453882" y="2454950"/>
            <a:ext cx="986400" cy="393600"/>
          </a:xfrm>
          <a:prstGeom prst="rect">
            <a:avLst/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0" name="Google Shape;610;p57"/>
          <p:cNvSpPr/>
          <p:nvPr/>
        </p:nvSpPr>
        <p:spPr>
          <a:xfrm>
            <a:off x="3481103" y="3635750"/>
            <a:ext cx="9864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1" name="Google Shape;611;p57"/>
          <p:cNvSpPr/>
          <p:nvPr/>
        </p:nvSpPr>
        <p:spPr>
          <a:xfrm>
            <a:off x="4467492" y="3242150"/>
            <a:ext cx="9864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2" name="Google Shape;612;p57"/>
          <p:cNvSpPr/>
          <p:nvPr/>
        </p:nvSpPr>
        <p:spPr>
          <a:xfrm>
            <a:off x="5453882" y="2848550"/>
            <a:ext cx="9864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3" name="Google Shape;613;p57"/>
          <p:cNvSpPr/>
          <p:nvPr/>
        </p:nvSpPr>
        <p:spPr>
          <a:xfrm>
            <a:off x="6440271" y="2454950"/>
            <a:ext cx="9864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2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4" name="Google Shape;614;p57"/>
          <p:cNvSpPr/>
          <p:nvPr/>
        </p:nvSpPr>
        <p:spPr>
          <a:xfrm>
            <a:off x="4467503" y="3635750"/>
            <a:ext cx="986400" cy="3936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3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5" name="Google Shape;615;p57"/>
          <p:cNvSpPr/>
          <p:nvPr/>
        </p:nvSpPr>
        <p:spPr>
          <a:xfrm>
            <a:off x="5453892" y="3242150"/>
            <a:ext cx="986400" cy="3936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3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6" name="Google Shape;616;p57"/>
          <p:cNvSpPr/>
          <p:nvPr/>
        </p:nvSpPr>
        <p:spPr>
          <a:xfrm>
            <a:off x="6440282" y="2848550"/>
            <a:ext cx="986400" cy="3936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3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7" name="Google Shape;617;p57"/>
          <p:cNvSpPr/>
          <p:nvPr/>
        </p:nvSpPr>
        <p:spPr>
          <a:xfrm>
            <a:off x="7426671" y="2454950"/>
            <a:ext cx="986400" cy="3936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Batch 3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8" name="Google Shape;618;p57"/>
          <p:cNvSpPr txBox="1"/>
          <p:nvPr/>
        </p:nvSpPr>
        <p:spPr>
          <a:xfrm>
            <a:off x="8504850" y="2365275"/>
            <a:ext cx="4839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…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19" name="Google Shape;619;p57"/>
          <p:cNvSpPr txBox="1"/>
          <p:nvPr/>
        </p:nvSpPr>
        <p:spPr>
          <a:xfrm>
            <a:off x="7514850" y="2767200"/>
            <a:ext cx="4839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…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20" name="Google Shape;620;p57"/>
          <p:cNvSpPr txBox="1"/>
          <p:nvPr/>
        </p:nvSpPr>
        <p:spPr>
          <a:xfrm>
            <a:off x="6514225" y="3171700"/>
            <a:ext cx="4839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…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21" name="Google Shape;621;p57"/>
          <p:cNvSpPr txBox="1"/>
          <p:nvPr/>
        </p:nvSpPr>
        <p:spPr>
          <a:xfrm>
            <a:off x="5453875" y="3576200"/>
            <a:ext cx="4839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…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622" name="Google Shape;622;p57"/>
          <p:cNvCxnSpPr/>
          <p:nvPr/>
        </p:nvCxnSpPr>
        <p:spPr>
          <a:xfrm>
            <a:off x="548250" y="4261895"/>
            <a:ext cx="8047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23" name="Google Shape;623;p57"/>
          <p:cNvSpPr txBox="1"/>
          <p:nvPr/>
        </p:nvSpPr>
        <p:spPr>
          <a:xfrm>
            <a:off x="3959850" y="4317020"/>
            <a:ext cx="1224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Time</a:t>
            </a:r>
            <a:endParaRPr sz="18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24" name="Google Shape;624;p57"/>
          <p:cNvSpPr/>
          <p:nvPr/>
        </p:nvSpPr>
        <p:spPr>
          <a:xfrm>
            <a:off x="7044150" y="670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Thanks to the Murali Andoorveedu (CentML) and Snowflake!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58"/>
          <p:cNvSpPr txBox="1"/>
          <p:nvPr>
            <p:ph type="title"/>
          </p:nvPr>
        </p:nvSpPr>
        <p:spPr>
          <a:xfrm>
            <a:off x="311700" y="209775"/>
            <a:ext cx="8520600" cy="73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CPU Offloading</a:t>
            </a:r>
            <a:endParaRPr/>
          </a:p>
        </p:txBody>
      </p:sp>
      <p:sp>
        <p:nvSpPr>
          <p:cNvPr id="630" name="Google Shape;630;p58"/>
          <p:cNvSpPr txBox="1"/>
          <p:nvPr>
            <p:ph idx="1" type="body"/>
          </p:nvPr>
        </p:nvSpPr>
        <p:spPr>
          <a:xfrm>
            <a:off x="4249525" y="2525725"/>
            <a:ext cx="4853100" cy="21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Turns A100-40GB into “A100-56GB” 🤩</a:t>
            </a:r>
            <a:endParaRPr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" sz="1800">
                <a:solidFill>
                  <a:schemeClr val="dk1"/>
                </a:solidFill>
              </a:rPr>
              <a:t>Only offload model weights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Take care of CPU memory pressure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Side effect: slower execution time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Works best with CPU-GPU NVLink</a:t>
            </a:r>
            <a:endParaRPr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" sz="1800">
                <a:solidFill>
                  <a:schemeClr val="dk1"/>
                </a:solidFill>
              </a:rPr>
              <a:t>e.g. GH 200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631" name="Google Shape;631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32" name="Google Shape;632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0700" y="1378475"/>
            <a:ext cx="1882173" cy="1882173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58"/>
          <p:cNvSpPr txBox="1"/>
          <p:nvPr/>
        </p:nvSpPr>
        <p:spPr>
          <a:xfrm>
            <a:off x="2673625" y="2190150"/>
            <a:ext cx="1575900" cy="6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>
                <a:latin typeface="Lexend"/>
                <a:ea typeface="Lexend"/>
                <a:cs typeface="Lexend"/>
                <a:sym typeface="Lexend"/>
              </a:rPr>
              <a:t>Llama-3-7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0B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 (14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0</a:t>
            </a:r>
            <a:r>
              <a:rPr lang="en" sz="1300">
                <a:latin typeface="Lexend"/>
                <a:ea typeface="Lexend"/>
                <a:cs typeface="Lexend"/>
                <a:sym typeface="Lexend"/>
              </a:rPr>
              <a:t>GB weights)</a:t>
            </a:r>
            <a:endParaRPr sz="13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4" name="Google Shape;634;p58"/>
          <p:cNvSpPr txBox="1"/>
          <p:nvPr/>
        </p:nvSpPr>
        <p:spPr>
          <a:xfrm>
            <a:off x="771050" y="1054475"/>
            <a:ext cx="810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 serve meta-llama/Meta-Llama-3.1-70B -tp 4 </a:t>
            </a:r>
            <a:r>
              <a:rPr lang="en">
                <a:solidFill>
                  <a:srgbClr val="333333"/>
                </a:solidFill>
                <a:highlight>
                  <a:srgbClr val="FFE599"/>
                </a:highlight>
                <a:latin typeface="Consolas"/>
                <a:ea typeface="Consolas"/>
                <a:cs typeface="Consolas"/>
                <a:sym typeface="Consolas"/>
              </a:rPr>
              <a:t>--cpu-offload-gb 16</a:t>
            </a:r>
            <a:endParaRPr>
              <a:solidFill>
                <a:srgbClr val="996633"/>
              </a:solidFill>
              <a:highlight>
                <a:srgbClr val="FFE599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635" name="Google Shape;635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0125" y="3228749"/>
            <a:ext cx="877445" cy="4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58"/>
          <p:cNvSpPr txBox="1"/>
          <p:nvPr/>
        </p:nvSpPr>
        <p:spPr>
          <a:xfrm>
            <a:off x="202625" y="3249150"/>
            <a:ext cx="877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A100-40GB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37" name="Google Shape;637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0125" y="3672749"/>
            <a:ext cx="877445" cy="4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p58"/>
          <p:cNvSpPr txBox="1"/>
          <p:nvPr/>
        </p:nvSpPr>
        <p:spPr>
          <a:xfrm>
            <a:off x="202625" y="3693150"/>
            <a:ext cx="877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A100-40GB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39" name="Google Shape;639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0125" y="4113924"/>
            <a:ext cx="877445" cy="4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58"/>
          <p:cNvSpPr txBox="1"/>
          <p:nvPr/>
        </p:nvSpPr>
        <p:spPr>
          <a:xfrm>
            <a:off x="202625" y="4134325"/>
            <a:ext cx="877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A100-40GB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1" name="Google Shape;641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0125" y="4557924"/>
            <a:ext cx="877445" cy="4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58"/>
          <p:cNvSpPr txBox="1"/>
          <p:nvPr/>
        </p:nvSpPr>
        <p:spPr>
          <a:xfrm>
            <a:off x="202625" y="4578325"/>
            <a:ext cx="877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A100-40GB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3" name="Google Shape;643;p58"/>
          <p:cNvPicPr preferRelativeResize="0"/>
          <p:nvPr/>
        </p:nvPicPr>
        <p:blipFill rotWithShape="1">
          <a:blip r:embed="rId6">
            <a:alphaModFix/>
          </a:blip>
          <a:srcRect b="33278" l="15873" r="16145" t="21034"/>
          <a:stretch/>
        </p:blipFill>
        <p:spPr>
          <a:xfrm>
            <a:off x="2004375" y="3260650"/>
            <a:ext cx="730691" cy="3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58"/>
          <p:cNvSpPr txBox="1"/>
          <p:nvPr/>
        </p:nvSpPr>
        <p:spPr>
          <a:xfrm>
            <a:off x="2705675" y="3249150"/>
            <a:ext cx="1246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16GB CPU memory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5" name="Google Shape;645;p58"/>
          <p:cNvPicPr preferRelativeResize="0"/>
          <p:nvPr/>
        </p:nvPicPr>
        <p:blipFill rotWithShape="1">
          <a:blip r:embed="rId6">
            <a:alphaModFix/>
          </a:blip>
          <a:srcRect b="33278" l="15873" r="16145" t="21034"/>
          <a:stretch/>
        </p:blipFill>
        <p:spPr>
          <a:xfrm>
            <a:off x="2004375" y="3709100"/>
            <a:ext cx="730691" cy="3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58"/>
          <p:cNvSpPr txBox="1"/>
          <p:nvPr/>
        </p:nvSpPr>
        <p:spPr>
          <a:xfrm>
            <a:off x="2705675" y="3697600"/>
            <a:ext cx="1246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16GB CPU memory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7" name="Google Shape;647;p58"/>
          <p:cNvPicPr preferRelativeResize="0"/>
          <p:nvPr/>
        </p:nvPicPr>
        <p:blipFill rotWithShape="1">
          <a:blip r:embed="rId6">
            <a:alphaModFix/>
          </a:blip>
          <a:srcRect b="33278" l="15873" r="16145" t="21034"/>
          <a:stretch/>
        </p:blipFill>
        <p:spPr>
          <a:xfrm>
            <a:off x="2004375" y="4100150"/>
            <a:ext cx="730691" cy="3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58"/>
          <p:cNvSpPr txBox="1"/>
          <p:nvPr/>
        </p:nvSpPr>
        <p:spPr>
          <a:xfrm>
            <a:off x="2705675" y="4088650"/>
            <a:ext cx="1246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16GB CPU memory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9" name="Google Shape;649;p58"/>
          <p:cNvPicPr preferRelativeResize="0"/>
          <p:nvPr/>
        </p:nvPicPr>
        <p:blipFill rotWithShape="1">
          <a:blip r:embed="rId6">
            <a:alphaModFix/>
          </a:blip>
          <a:srcRect b="33278" l="15873" r="16145" t="21034"/>
          <a:stretch/>
        </p:blipFill>
        <p:spPr>
          <a:xfrm>
            <a:off x="2004375" y="4548600"/>
            <a:ext cx="730691" cy="3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650" name="Google Shape;650;p58"/>
          <p:cNvSpPr txBox="1"/>
          <p:nvPr/>
        </p:nvSpPr>
        <p:spPr>
          <a:xfrm>
            <a:off x="2705675" y="4537100"/>
            <a:ext cx="1246500" cy="2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800">
                <a:latin typeface="Lexend"/>
                <a:ea typeface="Lexend"/>
                <a:cs typeface="Lexend"/>
                <a:sym typeface="Lexend"/>
              </a:rPr>
              <a:t>16GB CPU memory</a:t>
            </a:r>
            <a:endParaRPr sz="800">
              <a:solidFill>
                <a:srgbClr val="0000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5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Scalable System Architecture</a:t>
            </a:r>
            <a:endParaRPr/>
          </a:p>
        </p:txBody>
      </p:sp>
      <p:sp>
        <p:nvSpPr>
          <p:cNvPr id="656" name="Google Shape;656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7" name="Google Shape;657;p59"/>
          <p:cNvSpPr txBox="1"/>
          <p:nvPr/>
        </p:nvSpPr>
        <p:spPr>
          <a:xfrm>
            <a:off x="918750" y="1152475"/>
            <a:ext cx="7661400" cy="3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Tough lesson: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“To fully utilize the GPU, we need to pay close attention to everything happening on the CPU”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4C2C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rgbClr val="EE4C2C"/>
                </a:solidFill>
                <a:latin typeface="Lexend"/>
                <a:ea typeface="Lexend"/>
                <a:cs typeface="Lexend"/>
                <a:sym typeface="Lexend"/>
              </a:rPr>
              <a:t>GPUs are fast, but CPUs are not</a:t>
            </a:r>
            <a:endParaRPr sz="1800">
              <a:solidFill>
                <a:srgbClr val="EE4C2C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Minimize CPU overheads by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Multi-step scheduling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Asynchronous output processing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Efficient API server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ZMQ-Based Entrypoint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...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Details on our recent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blog post</a:t>
            </a: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(blog.vllm.ai)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6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663" name="Google Shape;663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4" name="Google Shape;664;p60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5" name="Google Shape;665;p60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6" name="Google Shape;666;p60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7" name="Google Shape;667;p60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8" name="Google Shape;668;p60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9" name="Google Shape;669;p60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70" name="Google Shape;670;p60"/>
          <p:cNvSpPr/>
          <p:nvPr/>
        </p:nvSpPr>
        <p:spPr>
          <a:xfrm>
            <a:off x="1898325" y="921075"/>
            <a:ext cx="5334300" cy="31893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6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Install and develop with ease</a:t>
            </a:r>
            <a:endParaRPr/>
          </a:p>
        </p:txBody>
      </p:sp>
      <p:sp>
        <p:nvSpPr>
          <p:cNvPr id="676" name="Google Shape;676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7" name="Google Shape;677;p61"/>
          <p:cNvSpPr txBox="1"/>
          <p:nvPr/>
        </p:nvSpPr>
        <p:spPr>
          <a:xfrm>
            <a:off x="527100" y="851325"/>
            <a:ext cx="8616900" cy="42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For the latest release: 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exend"/>
              <a:buChar char="○"/>
            </a:pPr>
            <a:r>
              <a:rPr b="1"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$ pip install vllm</a:t>
            </a:r>
            <a:endParaRPr b="1">
              <a:solidFill>
                <a:schemeClr val="accent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Consolas"/>
              <a:buChar char="○"/>
            </a:pPr>
            <a:r>
              <a:rPr b="1"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Docker Hub: </a:t>
            </a:r>
            <a:r>
              <a:rPr b="1" lang="en" u="sng">
                <a:solidFill>
                  <a:schemeClr val="hlink"/>
                </a:solidFill>
                <a:latin typeface="Consolas"/>
                <a:ea typeface="Consolas"/>
                <a:cs typeface="Consolas"/>
                <a:sym typeface="Consolas"/>
                <a:hlinkClick r:id="rId3"/>
              </a:rPr>
              <a:t>vllm/vllm-openai</a:t>
            </a:r>
            <a:endParaRPr b="1">
              <a:solidFill>
                <a:schemeClr val="accent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Use vLLM with latest bug fixes: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Per-commit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docker images and wheels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Developing on top of vLLM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Lexend"/>
              <a:buChar char="○"/>
            </a:pPr>
            <a:r>
              <a:rPr b="1"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$ python python_only_dev.py</a:t>
            </a:r>
            <a:endParaRPr sz="1800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○"/>
            </a:pPr>
            <a:r>
              <a:rPr b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No need to spent hours to compile cuda kernels!</a:t>
            </a:r>
            <a:endParaRPr b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</a:pP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Check out the </a:t>
            </a:r>
            <a:r>
              <a:rPr lang="en" u="sng">
                <a:solidFill>
                  <a:schemeClr val="accent5"/>
                </a:solidFill>
                <a:latin typeface="Lexend"/>
                <a:ea typeface="Lexend"/>
                <a:cs typeface="Lexend"/>
                <a:sym typeface="Lexend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doc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for a complete guide.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6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CI/CD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4" name="Google Shape;684;p62"/>
          <p:cNvSpPr txBox="1"/>
          <p:nvPr>
            <p:ph idx="1" type="body"/>
          </p:nvPr>
        </p:nvSpPr>
        <p:spPr>
          <a:xfrm>
            <a:off x="1097200" y="4460600"/>
            <a:ext cx="73347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Every </a:t>
            </a:r>
            <a:r>
              <a:rPr lang="en"/>
              <a:t>commit</a:t>
            </a:r>
            <a:r>
              <a:rPr lang="en">
                <a:solidFill>
                  <a:schemeClr val="dk1"/>
                </a:solidFill>
              </a:rPr>
              <a:t> is </a:t>
            </a:r>
            <a:r>
              <a:rPr lang="en"/>
              <a:t>tested with thousands of tests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685" name="Google Shape;685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8400" y="967775"/>
            <a:ext cx="7567212" cy="3314176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62"/>
          <p:cNvSpPr/>
          <p:nvPr/>
        </p:nvSpPr>
        <p:spPr>
          <a:xfrm>
            <a:off x="7044150" y="397225"/>
            <a:ext cx="1977000" cy="774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exend"/>
                <a:ea typeface="Lexend"/>
                <a:cs typeface="Lexend"/>
                <a:sym typeface="Lexend"/>
              </a:rPr>
              <a:t>Thanks Kevin Luu (Anyscale) for </a:t>
            </a:r>
            <a:r>
              <a:rPr lang="en" sz="1000">
                <a:latin typeface="Lexend"/>
                <a:ea typeface="Lexend"/>
                <a:cs typeface="Lexend"/>
                <a:sym typeface="Lexend"/>
              </a:rPr>
              <a:t>maintenance</a:t>
            </a:r>
            <a:r>
              <a:rPr lang="en" sz="1000">
                <a:latin typeface="Lexend"/>
                <a:ea typeface="Lexend"/>
                <a:cs typeface="Lexend"/>
                <a:sym typeface="Lexend"/>
              </a:rPr>
              <a:t> and all the compute sponsors ($30K+/month)!</a:t>
            </a:r>
            <a:endParaRPr sz="1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6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Performance Tracking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3" name="Google Shape;693;p63"/>
          <p:cNvSpPr txBox="1"/>
          <p:nvPr/>
        </p:nvSpPr>
        <p:spPr>
          <a:xfrm>
            <a:off x="621075" y="842463"/>
            <a:ext cx="7655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Continuous performance tracking @ </a:t>
            </a:r>
            <a:r>
              <a:rPr lang="en" sz="1800" u="sng">
                <a:solidFill>
                  <a:schemeClr val="hlink"/>
                </a:solidFill>
                <a:latin typeface="Lexend"/>
                <a:ea typeface="Lexend"/>
                <a:cs typeface="Lexend"/>
                <a:sym typeface="Lexend"/>
                <a:hlinkClick r:id="rId3"/>
              </a:rPr>
              <a:t>https://perf.vllm.ai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94" name="Google Shape;694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4750" y="1338175"/>
            <a:ext cx="5426450" cy="3683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695" name="Google Shape;695;p63"/>
          <p:cNvSpPr txBox="1"/>
          <p:nvPr/>
        </p:nvSpPr>
        <p:spPr>
          <a:xfrm>
            <a:off x="5681748" y="1616238"/>
            <a:ext cx="2373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Different models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6" name="Google Shape;696;p63"/>
          <p:cNvSpPr txBox="1"/>
          <p:nvPr/>
        </p:nvSpPr>
        <p:spPr>
          <a:xfrm>
            <a:off x="6664088" y="1971625"/>
            <a:ext cx="2661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Different metrics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7" name="Google Shape;697;p63"/>
          <p:cNvSpPr/>
          <p:nvPr/>
        </p:nvSpPr>
        <p:spPr>
          <a:xfrm>
            <a:off x="2766775" y="1732350"/>
            <a:ext cx="2915100" cy="326100"/>
          </a:xfrm>
          <a:prstGeom prst="rect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98" name="Google Shape;698;p63"/>
          <p:cNvSpPr/>
          <p:nvPr/>
        </p:nvSpPr>
        <p:spPr>
          <a:xfrm>
            <a:off x="2766775" y="2077950"/>
            <a:ext cx="3909600" cy="221400"/>
          </a:xfrm>
          <a:prstGeom prst="rect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3" name="Google Shape;703;p64"/>
          <p:cNvCxnSpPr/>
          <p:nvPr/>
        </p:nvCxnSpPr>
        <p:spPr>
          <a:xfrm>
            <a:off x="4345200" y="1057575"/>
            <a:ext cx="0" cy="37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pic>
        <p:nvPicPr>
          <p:cNvPr id="704" name="Google Shape;704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5375" y="1642816"/>
            <a:ext cx="856776" cy="343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64"/>
          <p:cNvPicPr preferRelativeResize="0"/>
          <p:nvPr/>
        </p:nvPicPr>
        <p:blipFill rotWithShape="1">
          <a:blip r:embed="rId4">
            <a:alphaModFix/>
          </a:blip>
          <a:srcRect b="20508" l="22403" r="22403" t="36105"/>
          <a:stretch/>
        </p:blipFill>
        <p:spPr>
          <a:xfrm>
            <a:off x="6035374" y="2145251"/>
            <a:ext cx="922961" cy="54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64"/>
          <p:cNvPicPr preferRelativeResize="0"/>
          <p:nvPr/>
        </p:nvPicPr>
        <p:blipFill rotWithShape="1">
          <a:blip r:embed="rId5">
            <a:alphaModFix/>
          </a:blip>
          <a:srcRect b="36307" l="8753" r="6421" t="33271"/>
          <a:stretch/>
        </p:blipFill>
        <p:spPr>
          <a:xfrm>
            <a:off x="7042387" y="2170378"/>
            <a:ext cx="1702173" cy="34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64"/>
          <p:cNvPicPr preferRelativeResize="0"/>
          <p:nvPr/>
        </p:nvPicPr>
        <p:blipFill rotWithShape="1">
          <a:blip r:embed="rId6">
            <a:alphaModFix/>
          </a:blip>
          <a:srcRect b="25548" l="0" r="0" t="23201"/>
          <a:stretch/>
        </p:blipFill>
        <p:spPr>
          <a:xfrm>
            <a:off x="7176350" y="1607788"/>
            <a:ext cx="1434250" cy="413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6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600688" y="2206501"/>
            <a:ext cx="1301400" cy="475509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64"/>
          <p:cNvSpPr txBox="1"/>
          <p:nvPr/>
        </p:nvSpPr>
        <p:spPr>
          <a:xfrm>
            <a:off x="132725" y="1590975"/>
            <a:ext cx="4166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vLLM is joining </a:t>
            </a:r>
            <a:r>
              <a:rPr lang="en" sz="1800">
                <a:solidFill>
                  <a:srgbClr val="009CE5"/>
                </a:solidFill>
                <a:latin typeface="Lexend"/>
                <a:ea typeface="Lexend"/>
                <a:cs typeface="Lexend"/>
                <a:sym typeface="Lexend"/>
              </a:rPr>
              <a:t>Linux Foundation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!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0" name="Google Shape;710;p64"/>
          <p:cNvSpPr txBox="1"/>
          <p:nvPr/>
        </p:nvSpPr>
        <p:spPr>
          <a:xfrm>
            <a:off x="4566038" y="1057563"/>
            <a:ext cx="4166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vLLM Meetups (every 2 months)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1" name="Google Shape;711;p64"/>
          <p:cNvSpPr txBox="1"/>
          <p:nvPr/>
        </p:nvSpPr>
        <p:spPr>
          <a:xfrm>
            <a:off x="4566038" y="2841738"/>
            <a:ext cx="4166400" cy="60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vLLM Office Hours (every 2 weeks)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12" name="Google Shape;712;p64"/>
          <p:cNvSpPr/>
          <p:nvPr/>
        </p:nvSpPr>
        <p:spPr>
          <a:xfrm>
            <a:off x="4883300" y="3381325"/>
            <a:ext cx="3600000" cy="13689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13" name="Google Shape;713;p6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07925" y="4046064"/>
            <a:ext cx="2152701" cy="37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6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328746" y="3627275"/>
            <a:ext cx="1019301" cy="91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6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67275" y="3655250"/>
            <a:ext cx="1833989" cy="475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6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Owned &amp; Driven by Community</a:t>
            </a:r>
            <a:endParaRPr/>
          </a:p>
        </p:txBody>
      </p:sp>
      <p:sp>
        <p:nvSpPr>
          <p:cNvPr id="717" name="Google Shape;717;p6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18" name="Google Shape;718;p64"/>
          <p:cNvPicPr preferRelativeResize="0"/>
          <p:nvPr/>
        </p:nvPicPr>
        <p:blipFill rotWithShape="1">
          <a:blip r:embed="rId11">
            <a:alphaModFix/>
          </a:blip>
          <a:srcRect b="28685" l="10686" r="10678" t="28685"/>
          <a:stretch/>
        </p:blipFill>
        <p:spPr>
          <a:xfrm>
            <a:off x="4823000" y="1582284"/>
            <a:ext cx="856775" cy="46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64"/>
          <p:cNvPicPr preferRelativeResize="0"/>
          <p:nvPr/>
        </p:nvPicPr>
        <p:blipFill rotWithShape="1">
          <a:blip r:embed="rId12">
            <a:alphaModFix/>
          </a:blip>
          <a:srcRect b="26202" l="7760" r="8071" t="27249"/>
          <a:stretch/>
        </p:blipFill>
        <p:spPr>
          <a:xfrm>
            <a:off x="646750" y="2436212"/>
            <a:ext cx="3112650" cy="1721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6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Contributors</a:t>
            </a:r>
            <a:endParaRPr/>
          </a:p>
        </p:txBody>
      </p:sp>
      <p:sp>
        <p:nvSpPr>
          <p:cNvPr id="725" name="Google Shape;725;p65"/>
          <p:cNvSpPr txBox="1"/>
          <p:nvPr/>
        </p:nvSpPr>
        <p:spPr>
          <a:xfrm>
            <a:off x="6583127" y="4263334"/>
            <a:ext cx="490500" cy="3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</a:t>
            </a:r>
            <a:endParaRPr/>
          </a:p>
        </p:txBody>
      </p:sp>
      <p:sp>
        <p:nvSpPr>
          <p:cNvPr id="726" name="Google Shape;726;p65"/>
          <p:cNvSpPr txBox="1"/>
          <p:nvPr/>
        </p:nvSpPr>
        <p:spPr>
          <a:xfrm>
            <a:off x="519550" y="1365650"/>
            <a:ext cx="2926200" cy="24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exend"/>
                <a:ea typeface="Lexend"/>
                <a:cs typeface="Lexend"/>
                <a:sym typeface="Lexend"/>
              </a:rPr>
              <a:t>Thanks to 560+ </a:t>
            </a:r>
            <a:r>
              <a:rPr lang="en" sz="24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contributors</a:t>
            </a:r>
            <a:r>
              <a:rPr lang="en" sz="2400">
                <a:latin typeface="Lexend"/>
                <a:ea typeface="Lexend"/>
                <a:cs typeface="Lexend"/>
                <a:sym typeface="Lexend"/>
              </a:rPr>
              <a:t> who raised issues, participated in discussions, and submitted PRs!</a:t>
            </a:r>
            <a:endParaRPr sz="24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27" name="Google Shape;727;p6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28" name="Google Shape;728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01000" y="789125"/>
            <a:ext cx="5255774" cy="404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4401" y="2357513"/>
            <a:ext cx="3655178" cy="260931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3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</a:t>
            </a:r>
            <a:r>
              <a:rPr lang="en"/>
              <a:t>Today</a:t>
            </a:r>
            <a:endParaRPr/>
          </a:p>
        </p:txBody>
      </p:sp>
      <p:pic>
        <p:nvPicPr>
          <p:cNvPr id="134" name="Google Shape;13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270" y="854078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0"/>
          <p:cNvSpPr txBox="1"/>
          <p:nvPr/>
        </p:nvSpPr>
        <p:spPr>
          <a:xfrm>
            <a:off x="2401125" y="831313"/>
            <a:ext cx="4821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u="sng">
                <a:solidFill>
                  <a:schemeClr val="accent5"/>
                </a:solidFill>
                <a:latin typeface="Consolas"/>
                <a:ea typeface="Consolas"/>
                <a:cs typeface="Consolas"/>
                <a:sym typeface="Consola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36" name="Google Shape;13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3200" y="1382490"/>
            <a:ext cx="390500" cy="3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0"/>
          <p:cNvSpPr txBox="1"/>
          <p:nvPr/>
        </p:nvSpPr>
        <p:spPr>
          <a:xfrm>
            <a:off x="3743875" y="1349865"/>
            <a:ext cx="210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$ pip install vllm</a:t>
            </a:r>
            <a:endParaRPr b="1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38" name="Google Shape;13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18526" y="1845722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0"/>
          <p:cNvSpPr txBox="1"/>
          <p:nvPr/>
        </p:nvSpPr>
        <p:spPr>
          <a:xfrm>
            <a:off x="4188576" y="1829188"/>
            <a:ext cx="123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27.6</a:t>
            </a: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K Stars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40" name="Google Shape;140;p30"/>
          <p:cNvPicPr preferRelativeResize="0"/>
          <p:nvPr/>
        </p:nvPicPr>
        <p:blipFill rotWithShape="1">
          <a:blip r:embed="rId8">
            <a:alphaModFix/>
          </a:blip>
          <a:srcRect b="0" l="13949" r="16164" t="0"/>
          <a:stretch/>
        </p:blipFill>
        <p:spPr>
          <a:xfrm>
            <a:off x="3647084" y="327094"/>
            <a:ext cx="856776" cy="35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" name="Google Shape;141;p30"/>
          <p:cNvCxnSpPr>
            <a:stCxn id="142" idx="2"/>
          </p:cNvCxnSpPr>
          <p:nvPr/>
        </p:nvCxnSpPr>
        <p:spPr>
          <a:xfrm flipH="1">
            <a:off x="3077338" y="4019600"/>
            <a:ext cx="348900" cy="646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2" name="Google Shape;142;p30"/>
          <p:cNvSpPr txBox="1"/>
          <p:nvPr/>
        </p:nvSpPr>
        <p:spPr>
          <a:xfrm>
            <a:off x="3007138" y="3644000"/>
            <a:ext cx="8382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75" lIns="91425" spcFirstLastPara="1" rIns="91425" wrap="square" tIns="182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Official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release!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3" name="Google Shape;143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66"/>
          <p:cNvSpPr txBox="1"/>
          <p:nvPr/>
        </p:nvSpPr>
        <p:spPr>
          <a:xfrm>
            <a:off x="1960375" y="889125"/>
            <a:ext cx="261300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@alexm-neuralmagic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@cadedaniel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@comaniac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@DarkLight1337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@esmeetu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@khluu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@KuntaiDu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@LiuXiaoxuanPKU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@mgoin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@njhill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34" name="Google Shape;734;p6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 Committers</a:t>
            </a:r>
            <a:endParaRPr/>
          </a:p>
        </p:txBody>
      </p:sp>
      <p:sp>
        <p:nvSpPr>
          <p:cNvPr id="735" name="Google Shape;735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36" name="Google Shape;736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0613" y="2742845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0613" y="420478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0648" y="1318681"/>
            <a:ext cx="305225" cy="30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55138" y="3487900"/>
            <a:ext cx="305225" cy="30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0" name="Google Shape;740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70625" y="3106061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p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55123" y="241196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6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70613" y="3837830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6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570638" y="964997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6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55119" y="4221763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5" name="Google Shape;745;p6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655113" y="1294674"/>
            <a:ext cx="305250" cy="305250"/>
          </a:xfrm>
          <a:prstGeom prst="rect">
            <a:avLst/>
          </a:prstGeom>
          <a:noFill/>
          <a:ln>
            <a:noFill/>
          </a:ln>
        </p:spPr>
      </p:pic>
      <p:sp>
        <p:nvSpPr>
          <p:cNvPr id="746" name="Google Shape;746;p66"/>
          <p:cNvSpPr txBox="1"/>
          <p:nvPr/>
        </p:nvSpPr>
        <p:spPr>
          <a:xfrm>
            <a:off x="4875875" y="869172"/>
            <a:ext cx="26130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@pcmortiz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@simon-mo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@rkooo567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@robertshaw2-neuralmagic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@tlrmchlsmth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@WoosukKwon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@Yard1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@ywang96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@youkaichao</a:t>
            </a:r>
            <a:endParaRPr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@zhuohan123</a:t>
            </a:r>
            <a:endParaRPr/>
          </a:p>
        </p:txBody>
      </p:sp>
      <p:pic>
        <p:nvPicPr>
          <p:cNvPr id="747" name="Google Shape;747;p6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4570613" y="3496776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6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570625" y="2379620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9" name="Google Shape;749;p6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570625" y="2025945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6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570650" y="1672320"/>
            <a:ext cx="305200" cy="3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6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655150" y="3854850"/>
            <a:ext cx="305200" cy="3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p6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655125" y="2778950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6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655125" y="2045000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6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655125" y="1669838"/>
            <a:ext cx="305250" cy="30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6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655150" y="944125"/>
            <a:ext cx="305200" cy="30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6" name="Google Shape;756;p66"/>
          <p:cNvPicPr preferRelativeResize="0"/>
          <p:nvPr/>
        </p:nvPicPr>
        <p:blipFill rotWithShape="1">
          <a:blip r:embed="rId22">
            <a:alphaModFix/>
          </a:blip>
          <a:srcRect b="0" l="13949" r="16164" t="0"/>
          <a:stretch/>
        </p:blipFill>
        <p:spPr>
          <a:xfrm>
            <a:off x="3186989" y="327079"/>
            <a:ext cx="856776" cy="35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6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1655137" y="3133436"/>
            <a:ext cx="305200" cy="3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6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A</a:t>
            </a:r>
            <a:r>
              <a:rPr lang="en"/>
              <a:t> rapidly growing true-community project!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64" name="Google Shape;764;p67"/>
          <p:cNvPicPr preferRelativeResize="0"/>
          <p:nvPr/>
        </p:nvPicPr>
        <p:blipFill rotWithShape="1">
          <a:blip r:embed="rId3">
            <a:alphaModFix/>
          </a:blip>
          <a:srcRect b="0" l="0" r="29078" t="0"/>
          <a:stretch/>
        </p:blipFill>
        <p:spPr>
          <a:xfrm>
            <a:off x="816675" y="967450"/>
            <a:ext cx="3128499" cy="2726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65" name="Google Shape;765;p67" title="Chart"/>
          <p:cNvPicPr preferRelativeResize="0"/>
          <p:nvPr/>
        </p:nvPicPr>
        <p:blipFill rotWithShape="1">
          <a:blip r:embed="rId4">
            <a:alphaModFix/>
          </a:blip>
          <a:srcRect b="0" l="0" r="29696" t="0"/>
          <a:stretch/>
        </p:blipFill>
        <p:spPr>
          <a:xfrm>
            <a:off x="3982675" y="967450"/>
            <a:ext cx="3050874" cy="2683274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67"/>
          <p:cNvSpPr txBox="1"/>
          <p:nvPr/>
        </p:nvSpPr>
        <p:spPr>
          <a:xfrm>
            <a:off x="1838400" y="3630325"/>
            <a:ext cx="5467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</a:pPr>
            <a:r>
              <a:rPr lang="en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&gt;200 Merged PR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every month</a:t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</a:pPr>
            <a:r>
              <a:rPr lang="en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Other notable contributors:</a:t>
            </a:r>
            <a:r>
              <a:rPr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i="1" lang="en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AI21, Alibaba, AWS, Bytedance, CentML, Databricks, Deepinfra, Microsoft, Mistral, NVIDIA, Oracle, Parasail, Snowflake, Tencent, …</a:t>
            </a:r>
            <a:endParaRPr i="1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67" name="Google Shape;767;p67" title="Chart"/>
          <p:cNvPicPr preferRelativeResize="0"/>
          <p:nvPr/>
        </p:nvPicPr>
        <p:blipFill rotWithShape="1">
          <a:blip r:embed="rId4">
            <a:alphaModFix/>
          </a:blip>
          <a:srcRect b="28538" l="71255" r="8294" t="7645"/>
          <a:stretch/>
        </p:blipFill>
        <p:spPr>
          <a:xfrm>
            <a:off x="7233550" y="967450"/>
            <a:ext cx="1256175" cy="242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6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 Adopters</a:t>
            </a:r>
            <a:endParaRPr/>
          </a:p>
        </p:txBody>
      </p:sp>
      <p:pic>
        <p:nvPicPr>
          <p:cNvPr id="773" name="Google Shape;773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8330" y="2148951"/>
            <a:ext cx="1787382" cy="493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4" name="Google Shape;774;p68"/>
          <p:cNvCxnSpPr/>
          <p:nvPr/>
        </p:nvCxnSpPr>
        <p:spPr>
          <a:xfrm>
            <a:off x="3482675" y="1784850"/>
            <a:ext cx="0" cy="2954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ot"/>
            <a:round/>
            <a:headEnd len="med" w="med" type="none"/>
            <a:tailEnd len="med" w="med" type="none"/>
          </a:ln>
        </p:spPr>
      </p:cxnSp>
      <p:grpSp>
        <p:nvGrpSpPr>
          <p:cNvPr id="775" name="Google Shape;775;p68"/>
          <p:cNvGrpSpPr/>
          <p:nvPr/>
        </p:nvGrpSpPr>
        <p:grpSpPr>
          <a:xfrm>
            <a:off x="750209" y="1722813"/>
            <a:ext cx="2323624" cy="443500"/>
            <a:chOff x="372401" y="1494213"/>
            <a:chExt cx="2323624" cy="443500"/>
          </a:xfrm>
        </p:grpSpPr>
        <p:sp>
          <p:nvSpPr>
            <p:cNvPr id="776" name="Google Shape;776;p68"/>
            <p:cNvSpPr txBox="1"/>
            <p:nvPr/>
          </p:nvSpPr>
          <p:spPr>
            <a:xfrm>
              <a:off x="806925" y="1498339"/>
              <a:ext cx="18891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lm-sys/FastChat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777" name="Google Shape;777;p6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2401" y="1494213"/>
              <a:ext cx="458897" cy="4435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78" name="Google Shape;778;p68"/>
          <p:cNvSpPr txBox="1"/>
          <p:nvPr/>
        </p:nvSpPr>
        <p:spPr>
          <a:xfrm>
            <a:off x="572400" y="1158650"/>
            <a:ext cx="27579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Open-Source Projects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79" name="Google Shape;779;p68"/>
          <p:cNvSpPr txBox="1"/>
          <p:nvPr/>
        </p:nvSpPr>
        <p:spPr>
          <a:xfrm>
            <a:off x="5033313" y="1158638"/>
            <a:ext cx="2103000" cy="3768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Companies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80" name="Google Shape;780;p68"/>
          <p:cNvSpPr txBox="1"/>
          <p:nvPr/>
        </p:nvSpPr>
        <p:spPr>
          <a:xfrm>
            <a:off x="1311025" y="4030751"/>
            <a:ext cx="1301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grpSp>
        <p:nvGrpSpPr>
          <p:cNvPr id="781" name="Google Shape;781;p68"/>
          <p:cNvGrpSpPr/>
          <p:nvPr/>
        </p:nvGrpSpPr>
        <p:grpSpPr>
          <a:xfrm>
            <a:off x="586097" y="3222926"/>
            <a:ext cx="2651847" cy="548700"/>
            <a:chOff x="98891" y="3168525"/>
            <a:chExt cx="2651847" cy="548700"/>
          </a:xfrm>
        </p:grpSpPr>
        <p:sp>
          <p:nvSpPr>
            <p:cNvPr id="782" name="Google Shape;782;p68"/>
            <p:cNvSpPr txBox="1"/>
            <p:nvPr/>
          </p:nvSpPr>
          <p:spPr>
            <a:xfrm>
              <a:off x="552038" y="3227325"/>
              <a:ext cx="2198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allenai/open-instruct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783" name="Google Shape;783;p6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98891" y="3168525"/>
              <a:ext cx="548700" cy="548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84" name="Google Shape;784;p68"/>
          <p:cNvPicPr preferRelativeResize="0"/>
          <p:nvPr/>
        </p:nvPicPr>
        <p:blipFill rotWithShape="1">
          <a:blip r:embed="rId6">
            <a:alphaModFix/>
          </a:blip>
          <a:srcRect b="0" l="13949" r="16164" t="0"/>
          <a:stretch/>
        </p:blipFill>
        <p:spPr>
          <a:xfrm>
            <a:off x="3372726" y="327079"/>
            <a:ext cx="856776" cy="35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03179" y="2270138"/>
            <a:ext cx="1373158" cy="216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954134" y="1751966"/>
            <a:ext cx="1166515" cy="266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p68"/>
          <p:cNvPicPr preferRelativeResize="0"/>
          <p:nvPr/>
        </p:nvPicPr>
        <p:blipFill rotWithShape="1">
          <a:blip r:embed="rId9">
            <a:alphaModFix/>
          </a:blip>
          <a:srcRect b="0" l="0" r="0" t="8382"/>
          <a:stretch/>
        </p:blipFill>
        <p:spPr>
          <a:xfrm>
            <a:off x="7382566" y="3662541"/>
            <a:ext cx="814360" cy="414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68"/>
          <p:cNvPicPr preferRelativeResize="0"/>
          <p:nvPr/>
        </p:nvPicPr>
        <p:blipFill rotWithShape="1">
          <a:blip r:embed="rId10">
            <a:alphaModFix/>
          </a:blip>
          <a:srcRect b="12791" l="4146" r="65634" t="12880"/>
          <a:stretch/>
        </p:blipFill>
        <p:spPr>
          <a:xfrm>
            <a:off x="7621219" y="1677900"/>
            <a:ext cx="337053" cy="41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9" name="Google Shape;789;p68"/>
          <p:cNvPicPr preferRelativeResize="0"/>
          <p:nvPr/>
        </p:nvPicPr>
        <p:blipFill rotWithShape="1">
          <a:blip r:embed="rId11">
            <a:alphaModFix/>
          </a:blip>
          <a:srcRect b="28382" l="4906" r="4897" t="28378"/>
          <a:stretch/>
        </p:blipFill>
        <p:spPr>
          <a:xfrm>
            <a:off x="3770164" y="2708007"/>
            <a:ext cx="1535732" cy="41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0" name="Google Shape;790;p6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41209" y="4255622"/>
            <a:ext cx="767176" cy="266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6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910854" y="3260633"/>
            <a:ext cx="1254410" cy="461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6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5587450" y="1754326"/>
            <a:ext cx="1093875" cy="261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68"/>
          <p:cNvPicPr preferRelativeResize="0"/>
          <p:nvPr/>
        </p:nvPicPr>
        <p:blipFill rotWithShape="1">
          <a:blip r:embed="rId15">
            <a:alphaModFix/>
          </a:blip>
          <a:srcRect b="20508" l="22403" r="22403" t="36105"/>
          <a:stretch/>
        </p:blipFill>
        <p:spPr>
          <a:xfrm>
            <a:off x="4153730" y="2195943"/>
            <a:ext cx="767322" cy="45235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4" name="Google Shape;794;p68"/>
          <p:cNvGrpSpPr/>
          <p:nvPr/>
        </p:nvGrpSpPr>
        <p:grpSpPr>
          <a:xfrm>
            <a:off x="779296" y="2624688"/>
            <a:ext cx="2265450" cy="615600"/>
            <a:chOff x="404300" y="2551500"/>
            <a:chExt cx="2265450" cy="615600"/>
          </a:xfrm>
        </p:grpSpPr>
        <p:sp>
          <p:nvSpPr>
            <p:cNvPr id="795" name="Google Shape;795;p68"/>
            <p:cNvSpPr txBox="1"/>
            <p:nvPr/>
          </p:nvSpPr>
          <p:spPr>
            <a:xfrm>
              <a:off x="780650" y="2551500"/>
              <a:ext cx="1889100" cy="61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EleutherAI/lm-</a:t>
              </a:r>
              <a:b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</a:br>
              <a:r>
                <a:rPr b="1" lang="en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evaluation-harness</a:t>
              </a:r>
              <a:endParaRPr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pic>
          <p:nvPicPr>
            <p:cNvPr id="796" name="Google Shape;796;p68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404300" y="2664650"/>
              <a:ext cx="376350" cy="376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7" name="Google Shape;797;p68"/>
          <p:cNvGrpSpPr/>
          <p:nvPr/>
        </p:nvGrpSpPr>
        <p:grpSpPr>
          <a:xfrm>
            <a:off x="569996" y="3754264"/>
            <a:ext cx="2684050" cy="505575"/>
            <a:chOff x="126700" y="3780875"/>
            <a:chExt cx="2684050" cy="505575"/>
          </a:xfrm>
        </p:grpSpPr>
        <p:pic>
          <p:nvPicPr>
            <p:cNvPr id="798" name="Google Shape;798;p68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126700" y="3793350"/>
              <a:ext cx="493100" cy="49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9" name="Google Shape;799;p68"/>
            <p:cNvSpPr txBox="1"/>
            <p:nvPr/>
          </p:nvSpPr>
          <p:spPr>
            <a:xfrm>
              <a:off x="552050" y="3780875"/>
              <a:ext cx="22587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6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outlines-dev/outlines</a:t>
              </a:r>
              <a:endParaRPr b="1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800" name="Google Shape;800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01" name="Google Shape;801;p6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3770169" y="4329329"/>
            <a:ext cx="1373169" cy="328539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68"/>
          <p:cNvSpPr txBox="1"/>
          <p:nvPr/>
        </p:nvSpPr>
        <p:spPr>
          <a:xfrm>
            <a:off x="7125745" y="3954546"/>
            <a:ext cx="116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…</a:t>
            </a:r>
            <a:endParaRPr sz="3000"/>
          </a:p>
        </p:txBody>
      </p:sp>
      <p:pic>
        <p:nvPicPr>
          <p:cNvPr id="803" name="Google Shape;803;p6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5630802" y="3614397"/>
            <a:ext cx="1093873" cy="615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68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3991137" y="3748869"/>
            <a:ext cx="1093875" cy="574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68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122525" y="2707971"/>
            <a:ext cx="1254426" cy="340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68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5805977" y="2757525"/>
            <a:ext cx="656822" cy="26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7" name="Google Shape;807;p68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5594474" y="3215147"/>
            <a:ext cx="1166525" cy="429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8" name="Google Shape;808;p68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7321350" y="3240566"/>
            <a:ext cx="856776" cy="343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9" name="Google Shape;809;p68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5527038" y="2148989"/>
            <a:ext cx="1301400" cy="4755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6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Productionized on Many Clouds!</a:t>
            </a:r>
            <a:endParaRPr/>
          </a:p>
        </p:txBody>
      </p:sp>
      <p:sp>
        <p:nvSpPr>
          <p:cNvPr id="815" name="Google Shape;815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16" name="Google Shape;816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3413" y="933349"/>
            <a:ext cx="1145802" cy="685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7812" y="3979600"/>
            <a:ext cx="1077225" cy="10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2213" y="1845399"/>
            <a:ext cx="988425" cy="98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69"/>
          <p:cNvPicPr preferRelativeResize="0"/>
          <p:nvPr/>
        </p:nvPicPr>
        <p:blipFill rotWithShape="1">
          <a:blip r:embed="rId6">
            <a:alphaModFix/>
          </a:blip>
          <a:srcRect b="14842" l="21990" r="23779" t="16976"/>
          <a:stretch/>
        </p:blipFill>
        <p:spPr>
          <a:xfrm>
            <a:off x="914838" y="2986049"/>
            <a:ext cx="1282976" cy="907301"/>
          </a:xfrm>
          <a:prstGeom prst="rect">
            <a:avLst/>
          </a:prstGeom>
          <a:noFill/>
          <a:ln>
            <a:noFill/>
          </a:ln>
        </p:spPr>
      </p:pic>
      <p:sp>
        <p:nvSpPr>
          <p:cNvPr id="820" name="Google Shape;820;p69"/>
          <p:cNvSpPr txBox="1"/>
          <p:nvPr>
            <p:ph idx="1" type="body"/>
          </p:nvPr>
        </p:nvSpPr>
        <p:spPr>
          <a:xfrm>
            <a:off x="2539963" y="933350"/>
            <a:ext cx="56892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SageMaker</a:t>
            </a:r>
            <a:r>
              <a:rPr lang="en">
                <a:solidFill>
                  <a:schemeClr val="dk1"/>
                </a:solidFill>
              </a:rPr>
              <a:t> runtime for open ended generation.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21" name="Google Shape;821;p69"/>
          <p:cNvSpPr txBox="1"/>
          <p:nvPr>
            <p:ph idx="1" type="body"/>
          </p:nvPr>
        </p:nvSpPr>
        <p:spPr>
          <a:xfrm>
            <a:off x="2539963" y="1964916"/>
            <a:ext cx="54585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Default choice powering </a:t>
            </a:r>
            <a:r>
              <a:rPr b="1" lang="en">
                <a:solidFill>
                  <a:schemeClr val="dk1"/>
                </a:solidFill>
              </a:rPr>
              <a:t>Azure AI Studio</a:t>
            </a:r>
            <a:r>
              <a:rPr lang="en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22" name="Google Shape;822;p69"/>
          <p:cNvSpPr txBox="1"/>
          <p:nvPr>
            <p:ph idx="1" type="body"/>
          </p:nvPr>
        </p:nvSpPr>
        <p:spPr>
          <a:xfrm>
            <a:off x="2539963" y="3065000"/>
            <a:ext cx="56892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Vertex Model Garden</a:t>
            </a:r>
            <a:r>
              <a:rPr lang="en">
                <a:solidFill>
                  <a:schemeClr val="dk1"/>
                </a:solidFill>
              </a:rPr>
              <a:t> uses vLLM for Open LLMs.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823" name="Google Shape;823;p69"/>
          <p:cNvSpPr txBox="1"/>
          <p:nvPr>
            <p:ph idx="1" type="body"/>
          </p:nvPr>
        </p:nvSpPr>
        <p:spPr>
          <a:xfrm>
            <a:off x="2539963" y="4073723"/>
            <a:ext cx="5458500" cy="7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Default template for serverless product!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7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sponsors (funding compute!)</a:t>
            </a:r>
            <a:endParaRPr/>
          </a:p>
        </p:txBody>
      </p:sp>
      <p:sp>
        <p:nvSpPr>
          <p:cNvPr id="829" name="Google Shape;829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30" name="Google Shape;830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3738" y="1093812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74964" y="3804636"/>
            <a:ext cx="1038650" cy="103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1086" y="1160326"/>
            <a:ext cx="1125393" cy="6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6400" y="1093825"/>
            <a:ext cx="845925" cy="84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34768" y="1072299"/>
            <a:ext cx="145983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7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0863" y="2033887"/>
            <a:ext cx="1742535" cy="91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6" name="Google Shape;836;p70"/>
          <p:cNvPicPr preferRelativeResize="0"/>
          <p:nvPr/>
        </p:nvPicPr>
        <p:blipFill rotWithShape="1">
          <a:blip r:embed="rId9">
            <a:alphaModFix/>
          </a:blip>
          <a:srcRect b="0" l="13878" r="12770" t="0"/>
          <a:stretch/>
        </p:blipFill>
        <p:spPr>
          <a:xfrm>
            <a:off x="2388629" y="2033886"/>
            <a:ext cx="1846477" cy="914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7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60336" y="2077811"/>
            <a:ext cx="1618345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70"/>
          <p:cNvPicPr preferRelativeResize="0"/>
          <p:nvPr/>
        </p:nvPicPr>
        <p:blipFill rotWithShape="1">
          <a:blip r:embed="rId11">
            <a:alphaModFix/>
          </a:blip>
          <a:srcRect b="26372" l="3462" r="1669" t="21394"/>
          <a:stretch/>
        </p:blipFill>
        <p:spPr>
          <a:xfrm>
            <a:off x="107609" y="3042403"/>
            <a:ext cx="1830773" cy="558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9" name="Google Shape;839;p7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062654" y="3202014"/>
            <a:ext cx="1854730" cy="348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70"/>
          <p:cNvPicPr preferRelativeResize="0"/>
          <p:nvPr/>
        </p:nvPicPr>
        <p:blipFill rotWithShape="1">
          <a:blip r:embed="rId13">
            <a:alphaModFix/>
          </a:blip>
          <a:srcRect b="32086" l="4542" r="2762" t="33258"/>
          <a:stretch/>
        </p:blipFill>
        <p:spPr>
          <a:xfrm>
            <a:off x="4041645" y="3137807"/>
            <a:ext cx="1989072" cy="558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7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278171" y="3221053"/>
            <a:ext cx="1758212" cy="418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2" name="Google Shape;842;p7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191947" y="3986989"/>
            <a:ext cx="1618349" cy="67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3" name="Google Shape;843;p7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978088" y="3908661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7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888629" y="3908661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Google Shape;845;p70"/>
          <p:cNvPicPr preferRelativeResize="0"/>
          <p:nvPr/>
        </p:nvPicPr>
        <p:blipFill rotWithShape="1">
          <a:blip r:embed="rId18">
            <a:alphaModFix/>
          </a:blip>
          <a:srcRect b="39753" l="10332" r="40927" t="37564"/>
          <a:stretch/>
        </p:blipFill>
        <p:spPr>
          <a:xfrm>
            <a:off x="6249800" y="1237239"/>
            <a:ext cx="2412527" cy="62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p70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386200" y="3839776"/>
            <a:ext cx="1618350" cy="910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70"/>
          <p:cNvPicPr preferRelativeResize="0"/>
          <p:nvPr/>
        </p:nvPicPr>
        <p:blipFill rotWithShape="1">
          <a:blip r:embed="rId20">
            <a:alphaModFix/>
          </a:blip>
          <a:srcRect b="34803" l="6918" r="6926" t="34806"/>
          <a:stretch/>
        </p:blipFill>
        <p:spPr>
          <a:xfrm>
            <a:off x="6186275" y="2291375"/>
            <a:ext cx="2300951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7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143775" y="4170597"/>
            <a:ext cx="1459826" cy="390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p70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6197225" y="2919253"/>
            <a:ext cx="9144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71"/>
          <p:cNvSpPr txBox="1"/>
          <p:nvPr>
            <p:ph type="title"/>
          </p:nvPr>
        </p:nvSpPr>
        <p:spPr>
          <a:xfrm>
            <a:off x="311700" y="2152850"/>
            <a:ext cx="8520600" cy="8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lt1"/>
                </a:solidFill>
              </a:rPr>
              <a:t>vLLM</a:t>
            </a:r>
            <a:r>
              <a:rPr lang="en" sz="3600"/>
              <a:t>: The Path Forward</a:t>
            </a:r>
            <a:endParaRPr sz="3600"/>
          </a:p>
        </p:txBody>
      </p:sp>
      <p:sp>
        <p:nvSpPr>
          <p:cNvPr id="855" name="Google Shape;855;p7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56" name="Google Shape;856;p71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1832968" y="2248285"/>
            <a:ext cx="1265823" cy="5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7" name="Google Shape;857;p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57175" y="167300"/>
            <a:ext cx="1265826" cy="1271639"/>
          </a:xfrm>
          <a:prstGeom prst="rect">
            <a:avLst/>
          </a:prstGeom>
          <a:noFill/>
          <a:ln>
            <a:noFill/>
          </a:ln>
        </p:spPr>
      </p:pic>
      <p:sp>
        <p:nvSpPr>
          <p:cNvPr id="858" name="Google Shape;858;p71"/>
          <p:cNvSpPr txBox="1"/>
          <p:nvPr>
            <p:ph idx="1" type="body"/>
          </p:nvPr>
        </p:nvSpPr>
        <p:spPr>
          <a:xfrm>
            <a:off x="7089618" y="1438950"/>
            <a:ext cx="2277600" cy="5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roadmap.vllm.ai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Q4 Roadmap</a:t>
            </a:r>
            <a:endParaRPr/>
          </a:p>
        </p:txBody>
      </p:sp>
      <p:sp>
        <p:nvSpPr>
          <p:cNvPr id="864" name="Google Shape;864;p7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65" name="Google Shape;865;p72"/>
          <p:cNvSpPr/>
          <p:nvPr/>
        </p:nvSpPr>
        <p:spPr>
          <a:xfrm>
            <a:off x="7394375" y="252725"/>
            <a:ext cx="1567200" cy="957300"/>
          </a:xfrm>
          <a:prstGeom prst="wedgeRoundRectCallout">
            <a:avLst>
              <a:gd fmla="val -74722" name="adj1"/>
              <a:gd fmla="val 8386" name="adj2"/>
              <a:gd fmla="val 0" name="adj3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Suggestions welcomed!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66" name="Google Shape;866;p72"/>
          <p:cNvSpPr/>
          <p:nvPr/>
        </p:nvSpPr>
        <p:spPr>
          <a:xfrm>
            <a:off x="743600" y="1365975"/>
            <a:ext cx="2293800" cy="14745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Enhance VLM support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Enhance SSM support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Reward model API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67" name="Google Shape;867;p72"/>
          <p:cNvSpPr/>
          <p:nvPr/>
        </p:nvSpPr>
        <p:spPr>
          <a:xfrm>
            <a:off x="3436500" y="1365975"/>
            <a:ext cx="2271000" cy="14745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NVIDIA H200 Perf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MI300x perf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PagedAttention on Inferentia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TPU enhancement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Upstream Intel Gaudi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68" name="Google Shape;868;p72"/>
          <p:cNvSpPr/>
          <p:nvPr/>
        </p:nvSpPr>
        <p:spPr>
          <a:xfrm>
            <a:off x="6129400" y="1365975"/>
            <a:ext cx="2271000" cy="14745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Performance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Chunked prefill &amp; prefix caching on by default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Structured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 output perf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Fused comm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Batched inference perf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Kernel optimization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69" name="Google Shape;869;p72"/>
          <p:cNvSpPr/>
          <p:nvPr/>
        </p:nvSpPr>
        <p:spPr>
          <a:xfrm>
            <a:off x="743600" y="3188725"/>
            <a:ext cx="2271000" cy="1474500"/>
          </a:xfrm>
          <a:prstGeom prst="roundRect">
            <a:avLst>
              <a:gd fmla="val 16667" name="adj"/>
            </a:avLst>
          </a:prstGeom>
          <a:solidFill>
            <a:srgbClr val="E6B8AF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Production Features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KV offload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KV 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transfer (disaggregated prefill)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Caching policy and scheduling adjustment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Spec decode optimization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0" name="Google Shape;870;p72"/>
          <p:cNvSpPr/>
          <p:nvPr/>
        </p:nvSpPr>
        <p:spPr>
          <a:xfrm>
            <a:off x="3436500" y="3188725"/>
            <a:ext cx="2271000" cy="14745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Re-Architecture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vLLM engine V2: async scheduling and prefix caching centric design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torch.compile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Memory management for 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multi</a:t>
            </a:r>
            <a:r>
              <a:rPr lang="en" sz="1200">
                <a:latin typeface="Lexend"/>
                <a:ea typeface="Lexend"/>
                <a:cs typeface="Lexend"/>
                <a:sym typeface="Lexend"/>
              </a:rPr>
              <a:t>-modality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1" name="Google Shape;871;p72"/>
          <p:cNvSpPr/>
          <p:nvPr/>
        </p:nvSpPr>
        <p:spPr>
          <a:xfrm>
            <a:off x="6129400" y="3188725"/>
            <a:ext cx="2271000" cy="1474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b="1"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Perf benchmark Enhancement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  <a:p>
            <a:pPr indent="-167640" lvl="0" marL="182880" rtl="0" algn="l">
              <a:spcBef>
                <a:spcPts val="0"/>
              </a:spcBef>
              <a:spcAft>
                <a:spcPts val="0"/>
              </a:spcAft>
              <a:buSzPts val="1200"/>
              <a:buFont typeface="Lexend"/>
              <a:buChar char="●"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Better dev doc for contribution and research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72" name="Google Shape;872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119150"/>
            <a:ext cx="831550" cy="835376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72"/>
          <p:cNvSpPr txBox="1"/>
          <p:nvPr>
            <p:ph idx="1" type="body"/>
          </p:nvPr>
        </p:nvSpPr>
        <p:spPr>
          <a:xfrm>
            <a:off x="13943" y="830600"/>
            <a:ext cx="2277600" cy="5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1600">
                <a:solidFill>
                  <a:schemeClr val="dk1"/>
                </a:solidFill>
              </a:rPr>
              <a:t>roadmap.vllm.ai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73"/>
          <p:cNvSpPr/>
          <p:nvPr/>
        </p:nvSpPr>
        <p:spPr>
          <a:xfrm>
            <a:off x="5120825" y="2195350"/>
            <a:ext cx="3580200" cy="2329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79" name="Google Shape;879;p73"/>
          <p:cNvSpPr/>
          <p:nvPr/>
        </p:nvSpPr>
        <p:spPr>
          <a:xfrm>
            <a:off x="77125" y="2195350"/>
            <a:ext cx="4673100" cy="2329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80" name="Google Shape;880;p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Re-arch: asynchronous scheduling</a:t>
            </a:r>
            <a:endParaRPr/>
          </a:p>
        </p:txBody>
      </p:sp>
      <p:sp>
        <p:nvSpPr>
          <p:cNvPr id="881" name="Google Shape;881;p73"/>
          <p:cNvSpPr txBox="1"/>
          <p:nvPr>
            <p:ph idx="1" type="body"/>
          </p:nvPr>
        </p:nvSpPr>
        <p:spPr>
          <a:xfrm>
            <a:off x="641500" y="977349"/>
            <a:ext cx="8327700" cy="159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Schedule the next step while executing the current step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Less GPU idle time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GPU can immediately start executing the next step after finishing the current step</a:t>
            </a:r>
            <a:endParaRPr/>
          </a:p>
        </p:txBody>
      </p:sp>
      <p:sp>
        <p:nvSpPr>
          <p:cNvPr id="882" name="Google Shape;882;p7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83" name="Google Shape;883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175" y="2849350"/>
            <a:ext cx="4571999" cy="47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98050" y="2802775"/>
            <a:ext cx="3044100" cy="94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74"/>
          <p:cNvSpPr/>
          <p:nvPr/>
        </p:nvSpPr>
        <p:spPr>
          <a:xfrm>
            <a:off x="4630750" y="2645175"/>
            <a:ext cx="4016700" cy="2329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0" name="Google Shape;890;p74"/>
          <p:cNvSpPr/>
          <p:nvPr/>
        </p:nvSpPr>
        <p:spPr>
          <a:xfrm>
            <a:off x="416575" y="2645175"/>
            <a:ext cx="3699300" cy="23298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1" name="Google Shape;891;p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Re-arch: Use prefix caching to simplify vLLM</a:t>
            </a:r>
            <a:endParaRPr/>
          </a:p>
        </p:txBody>
      </p:sp>
      <p:sp>
        <p:nvSpPr>
          <p:cNvPr id="892" name="Google Shape;892;p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3" name="Google Shape;893;p74"/>
          <p:cNvSpPr/>
          <p:nvPr/>
        </p:nvSpPr>
        <p:spPr>
          <a:xfrm>
            <a:off x="6176900" y="3115875"/>
            <a:ext cx="2282700" cy="13884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Prefix caching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4" name="Google Shape;894;p74"/>
          <p:cNvSpPr/>
          <p:nvPr/>
        </p:nvSpPr>
        <p:spPr>
          <a:xfrm>
            <a:off x="6249950" y="3621900"/>
            <a:ext cx="2160000" cy="30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Parallel sampling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5" name="Google Shape;895;p74"/>
          <p:cNvSpPr/>
          <p:nvPr/>
        </p:nvSpPr>
        <p:spPr>
          <a:xfrm>
            <a:off x="6249950" y="4008275"/>
            <a:ext cx="2160000" cy="3936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Preemption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6" name="Google Shape;896;p74"/>
          <p:cNvSpPr txBox="1"/>
          <p:nvPr>
            <p:ph idx="1" type="body"/>
          </p:nvPr>
        </p:nvSpPr>
        <p:spPr>
          <a:xfrm>
            <a:off x="625650" y="1064550"/>
            <a:ext cx="8250600" cy="16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Current vLLM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Complicated logic to handle parallel sampling / preemption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Future design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 prefix caching to automatically identify reusable KV caches in parallel sampling/preemption scenario</a:t>
            </a:r>
            <a:endParaRPr/>
          </a:p>
        </p:txBody>
      </p:sp>
      <p:sp>
        <p:nvSpPr>
          <p:cNvPr id="897" name="Google Shape;897;p74"/>
          <p:cNvSpPr/>
          <p:nvPr/>
        </p:nvSpPr>
        <p:spPr>
          <a:xfrm>
            <a:off x="2308925" y="2820175"/>
            <a:ext cx="1491300" cy="495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Parallel sampling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8" name="Google Shape;898;p74"/>
          <p:cNvSpPr/>
          <p:nvPr/>
        </p:nvSpPr>
        <p:spPr>
          <a:xfrm>
            <a:off x="2287325" y="3423750"/>
            <a:ext cx="1534500" cy="495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Preemption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99" name="Google Shape;899;p74"/>
          <p:cNvSpPr/>
          <p:nvPr/>
        </p:nvSpPr>
        <p:spPr>
          <a:xfrm>
            <a:off x="2287325" y="4102125"/>
            <a:ext cx="1491300" cy="4959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Prefix caching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0" name="Google Shape;900;p74"/>
          <p:cNvSpPr txBox="1"/>
          <p:nvPr>
            <p:ph idx="1" type="body"/>
          </p:nvPr>
        </p:nvSpPr>
        <p:spPr>
          <a:xfrm>
            <a:off x="540300" y="3474900"/>
            <a:ext cx="11748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" sz="1400"/>
              <a:t>scheduler</a:t>
            </a:r>
            <a:endParaRPr sz="1400"/>
          </a:p>
        </p:txBody>
      </p:sp>
      <p:cxnSp>
        <p:nvCxnSpPr>
          <p:cNvPr id="901" name="Google Shape;901;p74"/>
          <p:cNvCxnSpPr>
            <a:stCxn id="900" idx="3"/>
            <a:endCxn id="897" idx="1"/>
          </p:cNvCxnSpPr>
          <p:nvPr/>
        </p:nvCxnSpPr>
        <p:spPr>
          <a:xfrm flipH="1" rot="10800000">
            <a:off x="1715100" y="3068100"/>
            <a:ext cx="593700" cy="60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2" name="Google Shape;902;p74"/>
          <p:cNvCxnSpPr>
            <a:stCxn id="900" idx="3"/>
            <a:endCxn id="898" idx="1"/>
          </p:cNvCxnSpPr>
          <p:nvPr/>
        </p:nvCxnSpPr>
        <p:spPr>
          <a:xfrm>
            <a:off x="1715100" y="3671700"/>
            <a:ext cx="57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03" name="Google Shape;903;p74"/>
          <p:cNvCxnSpPr>
            <a:stCxn id="900" idx="3"/>
            <a:endCxn id="899" idx="1"/>
          </p:cNvCxnSpPr>
          <p:nvPr/>
        </p:nvCxnSpPr>
        <p:spPr>
          <a:xfrm>
            <a:off x="1715100" y="3671700"/>
            <a:ext cx="572100" cy="67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04" name="Google Shape;904;p74"/>
          <p:cNvSpPr txBox="1"/>
          <p:nvPr>
            <p:ph idx="1" type="body"/>
          </p:nvPr>
        </p:nvSpPr>
        <p:spPr>
          <a:xfrm>
            <a:off x="4682438" y="3621900"/>
            <a:ext cx="1174800" cy="3936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" sz="1400"/>
              <a:t>scheduler</a:t>
            </a:r>
            <a:endParaRPr sz="1400"/>
          </a:p>
        </p:txBody>
      </p:sp>
      <p:cxnSp>
        <p:nvCxnSpPr>
          <p:cNvPr id="905" name="Google Shape;905;p74"/>
          <p:cNvCxnSpPr>
            <a:stCxn id="904" idx="3"/>
            <a:endCxn id="893" idx="1"/>
          </p:cNvCxnSpPr>
          <p:nvPr/>
        </p:nvCxnSpPr>
        <p:spPr>
          <a:xfrm flipH="1" rot="10800000">
            <a:off x="5857238" y="3810000"/>
            <a:ext cx="319800" cy="8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75"/>
          <p:cNvSpPr/>
          <p:nvPr/>
        </p:nvSpPr>
        <p:spPr>
          <a:xfrm>
            <a:off x="2284900" y="3238550"/>
            <a:ext cx="2518800" cy="17745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Level 0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: 6KB/page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11" name="Google Shape;911;p75"/>
          <p:cNvSpPr txBox="1"/>
          <p:nvPr>
            <p:ph type="title"/>
          </p:nvPr>
        </p:nvSpPr>
        <p:spPr>
          <a:xfrm>
            <a:off x="-31650" y="218325"/>
            <a:ext cx="9207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Re-arch: m</a:t>
            </a:r>
            <a:r>
              <a:rPr lang="en"/>
              <a:t>emory allocator for different types of KV cache</a:t>
            </a:r>
            <a:endParaRPr/>
          </a:p>
        </p:txBody>
      </p:sp>
      <p:sp>
        <p:nvSpPr>
          <p:cNvPr id="912" name="Google Shape;912;p75"/>
          <p:cNvSpPr txBox="1"/>
          <p:nvPr>
            <p:ph idx="1" type="body"/>
          </p:nvPr>
        </p:nvSpPr>
        <p:spPr>
          <a:xfrm>
            <a:off x="215925" y="714825"/>
            <a:ext cx="8805300" cy="133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GPU memory waste due to incompatible KV cache size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E.g.: in LLama 3.2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Text: KV caches for all layers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Image: KV caches needed by only ¼ of layers, but allocated </a:t>
            </a:r>
            <a:r>
              <a:rPr lang="en"/>
              <a:t>memory</a:t>
            </a:r>
            <a:r>
              <a:rPr lang="en"/>
              <a:t> for all layers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Result: memory waste → lower batch size → lower performance</a:t>
            </a:r>
            <a:endParaRPr/>
          </a:p>
        </p:txBody>
      </p:sp>
      <p:sp>
        <p:nvSpPr>
          <p:cNvPr id="913" name="Google Shape;913;p7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914" name="Google Shape;914;p75"/>
          <p:cNvGrpSpPr/>
          <p:nvPr/>
        </p:nvGrpSpPr>
        <p:grpSpPr>
          <a:xfrm>
            <a:off x="3309875" y="3841300"/>
            <a:ext cx="1198800" cy="199800"/>
            <a:chOff x="883250" y="3530400"/>
            <a:chExt cx="1198800" cy="199800"/>
          </a:xfrm>
        </p:grpSpPr>
        <p:sp>
          <p:nvSpPr>
            <p:cNvPr id="915" name="Google Shape;915;p75"/>
            <p:cNvSpPr/>
            <p:nvPr/>
          </p:nvSpPr>
          <p:spPr>
            <a:xfrm>
              <a:off x="8832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16" name="Google Shape;916;p75"/>
            <p:cNvSpPr/>
            <p:nvPr/>
          </p:nvSpPr>
          <p:spPr>
            <a:xfrm>
              <a:off x="10830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17" name="Google Shape;917;p75"/>
            <p:cNvSpPr/>
            <p:nvPr/>
          </p:nvSpPr>
          <p:spPr>
            <a:xfrm>
              <a:off x="12828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18" name="Google Shape;918;p75"/>
            <p:cNvSpPr/>
            <p:nvPr/>
          </p:nvSpPr>
          <p:spPr>
            <a:xfrm>
              <a:off x="14826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19" name="Google Shape;919;p75"/>
            <p:cNvSpPr/>
            <p:nvPr/>
          </p:nvSpPr>
          <p:spPr>
            <a:xfrm>
              <a:off x="16824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0" name="Google Shape;920;p75"/>
            <p:cNvSpPr/>
            <p:nvPr/>
          </p:nvSpPr>
          <p:spPr>
            <a:xfrm>
              <a:off x="18822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921" name="Google Shape;921;p75"/>
          <p:cNvGrpSpPr/>
          <p:nvPr/>
        </p:nvGrpSpPr>
        <p:grpSpPr>
          <a:xfrm>
            <a:off x="3309875" y="4105650"/>
            <a:ext cx="1198800" cy="199800"/>
            <a:chOff x="883250" y="3530400"/>
            <a:chExt cx="1198800" cy="199800"/>
          </a:xfrm>
        </p:grpSpPr>
        <p:sp>
          <p:nvSpPr>
            <p:cNvPr id="922" name="Google Shape;922;p75"/>
            <p:cNvSpPr/>
            <p:nvPr/>
          </p:nvSpPr>
          <p:spPr>
            <a:xfrm>
              <a:off x="8832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3" name="Google Shape;923;p75"/>
            <p:cNvSpPr/>
            <p:nvPr/>
          </p:nvSpPr>
          <p:spPr>
            <a:xfrm>
              <a:off x="10830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4" name="Google Shape;924;p75"/>
            <p:cNvSpPr/>
            <p:nvPr/>
          </p:nvSpPr>
          <p:spPr>
            <a:xfrm>
              <a:off x="12828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5" name="Google Shape;925;p75"/>
            <p:cNvSpPr/>
            <p:nvPr/>
          </p:nvSpPr>
          <p:spPr>
            <a:xfrm>
              <a:off x="14826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6" name="Google Shape;926;p75"/>
            <p:cNvSpPr/>
            <p:nvPr/>
          </p:nvSpPr>
          <p:spPr>
            <a:xfrm>
              <a:off x="16824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27" name="Google Shape;927;p75"/>
            <p:cNvSpPr/>
            <p:nvPr/>
          </p:nvSpPr>
          <p:spPr>
            <a:xfrm>
              <a:off x="1882250" y="3530400"/>
              <a:ext cx="199800" cy="199800"/>
            </a:xfrm>
            <a:prstGeom prst="rect">
              <a:avLst/>
            </a:pr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928" name="Google Shape;928;p75"/>
          <p:cNvSpPr txBox="1"/>
          <p:nvPr/>
        </p:nvSpPr>
        <p:spPr>
          <a:xfrm>
            <a:off x="1008125" y="3456200"/>
            <a:ext cx="16815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AA5500"/>
                </a:solidFill>
                <a:latin typeface="Lexend"/>
                <a:ea typeface="Lexend"/>
                <a:cs typeface="Lexend"/>
                <a:sym typeface="Lexend"/>
              </a:rPr>
              <a:t>Type A: 2KB/page</a:t>
            </a:r>
            <a:endParaRPr sz="1500">
              <a:solidFill>
                <a:srgbClr val="AA55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AA55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68B5"/>
                </a:solidFill>
                <a:latin typeface="Lexend"/>
                <a:ea typeface="Lexend"/>
                <a:cs typeface="Lexend"/>
                <a:sym typeface="Lexend"/>
              </a:rPr>
              <a:t>Type B:</a:t>
            </a:r>
            <a:endParaRPr sz="1500">
              <a:solidFill>
                <a:srgbClr val="0068B5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0068B5"/>
                </a:solidFill>
                <a:latin typeface="Lexend"/>
                <a:ea typeface="Lexend"/>
                <a:cs typeface="Lexend"/>
                <a:sym typeface="Lexend"/>
              </a:rPr>
              <a:t>3KB/page</a:t>
            </a:r>
            <a:endParaRPr sz="1500">
              <a:solidFill>
                <a:srgbClr val="0068B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pSp>
        <p:nvGrpSpPr>
          <p:cNvPr id="929" name="Google Shape;929;p75"/>
          <p:cNvGrpSpPr/>
          <p:nvPr/>
        </p:nvGrpSpPr>
        <p:grpSpPr>
          <a:xfrm>
            <a:off x="3309875" y="4380725"/>
            <a:ext cx="1198800" cy="199800"/>
            <a:chOff x="883250" y="3530400"/>
            <a:chExt cx="1198800" cy="199800"/>
          </a:xfrm>
        </p:grpSpPr>
        <p:sp>
          <p:nvSpPr>
            <p:cNvPr id="930" name="Google Shape;930;p75"/>
            <p:cNvSpPr/>
            <p:nvPr/>
          </p:nvSpPr>
          <p:spPr>
            <a:xfrm>
              <a:off x="8832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1" name="Google Shape;931;p75"/>
            <p:cNvSpPr/>
            <p:nvPr/>
          </p:nvSpPr>
          <p:spPr>
            <a:xfrm>
              <a:off x="10830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2" name="Google Shape;932;p75"/>
            <p:cNvSpPr/>
            <p:nvPr/>
          </p:nvSpPr>
          <p:spPr>
            <a:xfrm>
              <a:off x="12828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3" name="Google Shape;933;p75"/>
            <p:cNvSpPr/>
            <p:nvPr/>
          </p:nvSpPr>
          <p:spPr>
            <a:xfrm>
              <a:off x="14826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4" name="Google Shape;934;p75"/>
            <p:cNvSpPr/>
            <p:nvPr/>
          </p:nvSpPr>
          <p:spPr>
            <a:xfrm>
              <a:off x="16824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5" name="Google Shape;935;p75"/>
            <p:cNvSpPr/>
            <p:nvPr/>
          </p:nvSpPr>
          <p:spPr>
            <a:xfrm>
              <a:off x="1882250" y="3530400"/>
              <a:ext cx="199800" cy="199800"/>
            </a:xfrm>
            <a:prstGeom prst="rect">
              <a:avLst/>
            </a:prstGeom>
            <a:solidFill>
              <a:srgbClr val="B45F06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grpSp>
        <p:nvGrpSpPr>
          <p:cNvPr id="936" name="Google Shape;936;p75"/>
          <p:cNvGrpSpPr/>
          <p:nvPr/>
        </p:nvGrpSpPr>
        <p:grpSpPr>
          <a:xfrm>
            <a:off x="3309875" y="4640875"/>
            <a:ext cx="1198800" cy="199800"/>
            <a:chOff x="883250" y="3530400"/>
            <a:chExt cx="1198800" cy="199800"/>
          </a:xfrm>
        </p:grpSpPr>
        <p:sp>
          <p:nvSpPr>
            <p:cNvPr id="937" name="Google Shape;937;p75"/>
            <p:cNvSpPr/>
            <p:nvPr/>
          </p:nvSpPr>
          <p:spPr>
            <a:xfrm>
              <a:off x="8832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8" name="Google Shape;938;p75"/>
            <p:cNvSpPr/>
            <p:nvPr/>
          </p:nvSpPr>
          <p:spPr>
            <a:xfrm>
              <a:off x="10830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39" name="Google Shape;939;p75"/>
            <p:cNvSpPr/>
            <p:nvPr/>
          </p:nvSpPr>
          <p:spPr>
            <a:xfrm>
              <a:off x="12828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40" name="Google Shape;940;p75"/>
            <p:cNvSpPr/>
            <p:nvPr/>
          </p:nvSpPr>
          <p:spPr>
            <a:xfrm>
              <a:off x="14826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41" name="Google Shape;941;p75"/>
            <p:cNvSpPr/>
            <p:nvPr/>
          </p:nvSpPr>
          <p:spPr>
            <a:xfrm>
              <a:off x="16824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  <p:sp>
          <p:nvSpPr>
            <p:cNvPr id="942" name="Google Shape;942;p75"/>
            <p:cNvSpPr/>
            <p:nvPr/>
          </p:nvSpPr>
          <p:spPr>
            <a:xfrm>
              <a:off x="1882250" y="3530400"/>
              <a:ext cx="199800" cy="199800"/>
            </a:xfrm>
            <a:prstGeom prst="rect">
              <a:avLst/>
            </a:prstGeom>
            <a:solidFill>
              <a:srgbClr val="4A86E8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Lexend"/>
                <a:ea typeface="Lexend"/>
                <a:cs typeface="Lexend"/>
                <a:sym typeface="Lexend"/>
              </a:endParaRPr>
            </a:p>
          </p:txBody>
        </p:sp>
      </p:grpSp>
      <p:sp>
        <p:nvSpPr>
          <p:cNvPr id="943" name="Google Shape;943;p75"/>
          <p:cNvSpPr txBox="1"/>
          <p:nvPr/>
        </p:nvSpPr>
        <p:spPr>
          <a:xfrm>
            <a:off x="2369125" y="3710338"/>
            <a:ext cx="9879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Page 0</a:t>
            </a:r>
            <a:endParaRPr sz="15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4" name="Google Shape;944;p75"/>
          <p:cNvSpPr txBox="1"/>
          <p:nvPr/>
        </p:nvSpPr>
        <p:spPr>
          <a:xfrm>
            <a:off x="2369125" y="3974688"/>
            <a:ext cx="987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Page 1</a:t>
            </a:r>
            <a:endParaRPr sz="16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5" name="Google Shape;945;p75"/>
          <p:cNvSpPr txBox="1"/>
          <p:nvPr/>
        </p:nvSpPr>
        <p:spPr>
          <a:xfrm>
            <a:off x="2369125" y="4265063"/>
            <a:ext cx="987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Page 2</a:t>
            </a:r>
            <a:endParaRPr sz="16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6" name="Google Shape;946;p75"/>
          <p:cNvSpPr txBox="1"/>
          <p:nvPr/>
        </p:nvSpPr>
        <p:spPr>
          <a:xfrm>
            <a:off x="2369125" y="4537213"/>
            <a:ext cx="987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rPr>
              <a:t>Page 3</a:t>
            </a:r>
            <a:endParaRPr sz="1600">
              <a:solidFill>
                <a:schemeClr val="dk2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7" name="Google Shape;947;p75"/>
          <p:cNvSpPr/>
          <p:nvPr/>
        </p:nvSpPr>
        <p:spPr>
          <a:xfrm>
            <a:off x="5793525" y="3190175"/>
            <a:ext cx="1930800" cy="1074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00FF"/>
                </a:solidFill>
                <a:latin typeface="Lexend"/>
                <a:ea typeface="Lexend"/>
                <a:cs typeface="Lexend"/>
                <a:sym typeface="Lexend"/>
              </a:rPr>
              <a:t>Level 1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: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Lexend"/>
                <a:ea typeface="Lexend"/>
                <a:cs typeface="Lexend"/>
                <a:sym typeface="Lexend"/>
              </a:rPr>
              <a:t>Type A</a:t>
            </a:r>
            <a:r>
              <a:rPr lang="en">
                <a:solidFill>
                  <a:srgbClr val="AA5500"/>
                </a:solidFill>
                <a:latin typeface="Lexend"/>
                <a:ea typeface="Lexend"/>
                <a:cs typeface="Lexend"/>
                <a:sym typeface="Lexend"/>
              </a:rPr>
              <a:t> (2KB/page)</a:t>
            </a:r>
            <a:endParaRPr>
              <a:solidFill>
                <a:srgbClr val="AA550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8" name="Google Shape;948;p75"/>
          <p:cNvSpPr/>
          <p:nvPr/>
        </p:nvSpPr>
        <p:spPr>
          <a:xfrm>
            <a:off x="60000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49" name="Google Shape;949;p75"/>
          <p:cNvSpPr/>
          <p:nvPr/>
        </p:nvSpPr>
        <p:spPr>
          <a:xfrm>
            <a:off x="61998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0" name="Google Shape;950;p75"/>
          <p:cNvSpPr/>
          <p:nvPr/>
        </p:nvSpPr>
        <p:spPr>
          <a:xfrm>
            <a:off x="65667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1" name="Google Shape;951;p75"/>
          <p:cNvSpPr/>
          <p:nvPr/>
        </p:nvSpPr>
        <p:spPr>
          <a:xfrm>
            <a:off x="67665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2" name="Google Shape;952;p75"/>
          <p:cNvSpPr/>
          <p:nvPr/>
        </p:nvSpPr>
        <p:spPr>
          <a:xfrm>
            <a:off x="71334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3" name="Google Shape;953;p75"/>
          <p:cNvSpPr/>
          <p:nvPr/>
        </p:nvSpPr>
        <p:spPr>
          <a:xfrm>
            <a:off x="7333225" y="36575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4" name="Google Shape;954;p75"/>
          <p:cNvSpPr/>
          <p:nvPr/>
        </p:nvSpPr>
        <p:spPr>
          <a:xfrm>
            <a:off x="5793525" y="4376575"/>
            <a:ext cx="1930800" cy="752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00FF"/>
                </a:solidFill>
                <a:latin typeface="Lexend"/>
                <a:ea typeface="Lexend"/>
                <a:cs typeface="Lexend"/>
                <a:sym typeface="Lexend"/>
              </a:rPr>
              <a:t>Level 1</a:t>
            </a:r>
            <a:r>
              <a:rPr lang="en">
                <a:latin typeface="Lexend"/>
                <a:ea typeface="Lexend"/>
                <a:cs typeface="Lexend"/>
                <a:sym typeface="Lexend"/>
              </a:rPr>
              <a:t>:</a:t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70C0"/>
                </a:solidFill>
                <a:latin typeface="Lexend"/>
                <a:ea typeface="Lexend"/>
                <a:cs typeface="Lexend"/>
                <a:sym typeface="Lexend"/>
              </a:rPr>
              <a:t>Type B</a:t>
            </a:r>
            <a:r>
              <a:rPr lang="en">
                <a:solidFill>
                  <a:srgbClr val="0070C0"/>
                </a:solidFill>
                <a:latin typeface="Lexend"/>
                <a:ea typeface="Lexend"/>
                <a:cs typeface="Lexend"/>
                <a:sym typeface="Lexend"/>
              </a:rPr>
              <a:t> (3KB/page)</a:t>
            </a:r>
            <a:endParaRPr>
              <a:solidFill>
                <a:srgbClr val="0070C0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5" name="Google Shape;955;p75"/>
          <p:cNvSpPr/>
          <p:nvPr/>
        </p:nvSpPr>
        <p:spPr>
          <a:xfrm>
            <a:off x="6000025" y="39623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6" name="Google Shape;956;p75"/>
          <p:cNvSpPr/>
          <p:nvPr/>
        </p:nvSpPr>
        <p:spPr>
          <a:xfrm>
            <a:off x="6199825" y="39623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7" name="Google Shape;957;p75"/>
          <p:cNvSpPr/>
          <p:nvPr/>
        </p:nvSpPr>
        <p:spPr>
          <a:xfrm>
            <a:off x="6566725" y="39623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8" name="Google Shape;958;p75"/>
          <p:cNvSpPr/>
          <p:nvPr/>
        </p:nvSpPr>
        <p:spPr>
          <a:xfrm>
            <a:off x="6766525" y="3962345"/>
            <a:ext cx="199800" cy="234600"/>
          </a:xfrm>
          <a:prstGeom prst="rect">
            <a:avLst/>
          </a:prstGeom>
          <a:solidFill>
            <a:srgbClr val="B45F06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59" name="Google Shape;959;p75"/>
          <p:cNvSpPr/>
          <p:nvPr/>
        </p:nvSpPr>
        <p:spPr>
          <a:xfrm>
            <a:off x="7133425" y="3962345"/>
            <a:ext cx="199800" cy="23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0" name="Google Shape;960;p75"/>
          <p:cNvSpPr/>
          <p:nvPr/>
        </p:nvSpPr>
        <p:spPr>
          <a:xfrm>
            <a:off x="7333225" y="3962345"/>
            <a:ext cx="199800" cy="2346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1" name="Google Shape;961;p75"/>
          <p:cNvSpPr/>
          <p:nvPr/>
        </p:nvSpPr>
        <p:spPr>
          <a:xfrm>
            <a:off x="59768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2" name="Google Shape;962;p75"/>
          <p:cNvSpPr/>
          <p:nvPr/>
        </p:nvSpPr>
        <p:spPr>
          <a:xfrm>
            <a:off x="61766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3" name="Google Shape;963;p75"/>
          <p:cNvSpPr/>
          <p:nvPr/>
        </p:nvSpPr>
        <p:spPr>
          <a:xfrm>
            <a:off x="63764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4" name="Google Shape;964;p75"/>
          <p:cNvSpPr/>
          <p:nvPr/>
        </p:nvSpPr>
        <p:spPr>
          <a:xfrm>
            <a:off x="68048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5" name="Google Shape;965;p75"/>
          <p:cNvSpPr/>
          <p:nvPr/>
        </p:nvSpPr>
        <p:spPr>
          <a:xfrm>
            <a:off x="70046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66" name="Google Shape;966;p75"/>
          <p:cNvSpPr/>
          <p:nvPr/>
        </p:nvSpPr>
        <p:spPr>
          <a:xfrm>
            <a:off x="7204475" y="4869475"/>
            <a:ext cx="199800" cy="199800"/>
          </a:xfrm>
          <a:prstGeom prst="rect">
            <a:avLst/>
          </a:prstGeom>
          <a:solidFill>
            <a:srgbClr val="4A86E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967" name="Google Shape;967;p75"/>
          <p:cNvCxnSpPr>
            <a:endCxn id="948" idx="1"/>
          </p:cNvCxnSpPr>
          <p:nvPr/>
        </p:nvCxnSpPr>
        <p:spPr>
          <a:xfrm flipH="1" rot="10800000">
            <a:off x="4494025" y="3774845"/>
            <a:ext cx="1506000" cy="176700"/>
          </a:xfrm>
          <a:prstGeom prst="straightConnector1">
            <a:avLst/>
          </a:prstGeom>
          <a:noFill/>
          <a:ln cap="flat" cmpd="sng" w="9525">
            <a:solidFill>
              <a:srgbClr val="AA55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8" name="Google Shape;968;p75"/>
          <p:cNvCxnSpPr>
            <a:endCxn id="955" idx="1"/>
          </p:cNvCxnSpPr>
          <p:nvPr/>
        </p:nvCxnSpPr>
        <p:spPr>
          <a:xfrm flipH="1" rot="10800000">
            <a:off x="4515925" y="4079645"/>
            <a:ext cx="1484100" cy="409200"/>
          </a:xfrm>
          <a:prstGeom prst="straightConnector1">
            <a:avLst/>
          </a:prstGeom>
          <a:noFill/>
          <a:ln cap="flat" cmpd="sng" w="9525">
            <a:solidFill>
              <a:srgbClr val="AA55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9" name="Google Shape;969;p75"/>
          <p:cNvCxnSpPr>
            <a:stCxn id="942" idx="3"/>
            <a:endCxn id="961" idx="1"/>
          </p:cNvCxnSpPr>
          <p:nvPr/>
        </p:nvCxnSpPr>
        <p:spPr>
          <a:xfrm>
            <a:off x="4508675" y="4740775"/>
            <a:ext cx="1468200" cy="228600"/>
          </a:xfrm>
          <a:prstGeom prst="straightConnector1">
            <a:avLst/>
          </a:prstGeom>
          <a:noFill/>
          <a:ln cap="flat" cmpd="sng" w="9525">
            <a:solidFill>
              <a:srgbClr val="6D9EEB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70" name="Google Shape;970;p75"/>
          <p:cNvSpPr txBox="1"/>
          <p:nvPr>
            <p:ph idx="1" type="body"/>
          </p:nvPr>
        </p:nvSpPr>
        <p:spPr>
          <a:xfrm>
            <a:off x="89000" y="1886275"/>
            <a:ext cx="8805300" cy="1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On-going: a new memory allocator that can handle different shapes of tensors with ease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Key idea: partition the GPU memory into pages with a large size (</a:t>
            </a:r>
            <a:r>
              <a:rPr b="1" lang="en">
                <a:solidFill>
                  <a:schemeClr val="accent1"/>
                </a:solidFill>
              </a:rPr>
              <a:t>Level 0</a:t>
            </a:r>
            <a:r>
              <a:rPr lang="en"/>
              <a:t>), then further partition each large page into different sizes to handle different KV cache sizes (</a:t>
            </a:r>
            <a:r>
              <a:rPr b="1" lang="en">
                <a:solidFill>
                  <a:srgbClr val="9900FF"/>
                </a:solidFill>
              </a:rPr>
              <a:t>Level 1</a:t>
            </a:r>
            <a:r>
              <a:rPr lang="en"/>
              <a:t>).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1086925" y="1750725"/>
            <a:ext cx="6991200" cy="2311200"/>
          </a:xfrm>
          <a:prstGeom prst="foldedCorner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(1):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/>
              <a:t> class</a:t>
            </a:r>
            <a:endParaRPr/>
          </a:p>
        </p:txBody>
      </p:sp>
      <p:sp>
        <p:nvSpPr>
          <p:cNvPr id="150" name="Google Shape;150;p31"/>
          <p:cNvSpPr txBox="1"/>
          <p:nvPr/>
        </p:nvSpPr>
        <p:spPr>
          <a:xfrm>
            <a:off x="839700" y="1747800"/>
            <a:ext cx="7591800" cy="21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200" spcFirstLastPara="1" rIns="4572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 u="sng">
                <a:solidFill>
                  <a:srgbClr val="00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endParaRPr sz="1600">
              <a:solidFill>
                <a:srgbClr val="A64D79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Example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prompts = [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"Hello, my name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"The capital of France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Create an LLM with HF model name.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 =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(model=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meta-llama/Meta-Llama-3.1-8B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Generate texts from the prompts. 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outputs = 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llm.generate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(prompts) </a:t>
            </a:r>
            <a:r>
              <a:rPr i="1" lang="en" sz="1600">
                <a:solidFill>
                  <a:srgbClr val="AAAAAA"/>
                </a:solidFill>
                <a:highlight>
                  <a:schemeClr val="lt1"/>
                </a:highlight>
                <a:latin typeface="Consolas"/>
                <a:ea typeface="Consolas"/>
                <a:cs typeface="Consolas"/>
                <a:sym typeface="Consolas"/>
              </a:rPr>
              <a:t># also llm.chat(messages)]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51" name="Google Shape;151;p31"/>
          <p:cNvSpPr/>
          <p:nvPr/>
        </p:nvSpPr>
        <p:spPr>
          <a:xfrm>
            <a:off x="839700" y="919825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Python interface for offline batched inference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2" name="Google Shape;152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4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76"/>
          <p:cNvSpPr/>
          <p:nvPr/>
        </p:nvSpPr>
        <p:spPr>
          <a:xfrm>
            <a:off x="4993275" y="2873450"/>
            <a:ext cx="3443700" cy="2155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76" name="Google Shape;976;p76"/>
          <p:cNvSpPr/>
          <p:nvPr/>
        </p:nvSpPr>
        <p:spPr>
          <a:xfrm>
            <a:off x="752250" y="2873450"/>
            <a:ext cx="3443700" cy="2155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77" name="Google Shape;977;p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Feature: full support for </a:t>
            </a:r>
            <a:r>
              <a:rPr lang="en">
                <a:latin typeface="Space Grotesk"/>
                <a:ea typeface="Space Grotesk"/>
                <a:cs typeface="Space Grotesk"/>
                <a:sym typeface="Space Grotesk"/>
              </a:rPr>
              <a:t>torch.compile</a:t>
            </a:r>
            <a:endParaRPr>
              <a:latin typeface="Space Grotesk"/>
              <a:ea typeface="Space Grotesk"/>
              <a:cs typeface="Space Grotesk"/>
              <a:sym typeface="Space Grotesk"/>
            </a:endParaRPr>
          </a:p>
        </p:txBody>
      </p:sp>
      <p:sp>
        <p:nvSpPr>
          <p:cNvPr id="978" name="Google Shape;978;p76"/>
          <p:cNvSpPr txBox="1"/>
          <p:nvPr>
            <p:ph idx="1" type="body"/>
          </p:nvPr>
        </p:nvSpPr>
        <p:spPr>
          <a:xfrm>
            <a:off x="410250" y="1246825"/>
            <a:ext cx="8323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Currently vLLM</a:t>
            </a:r>
            <a:r>
              <a:rPr lang="en"/>
              <a:t> manually optimizes</a:t>
            </a:r>
            <a:r>
              <a:rPr lang="en"/>
              <a:t> only the most popular models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 customized cuda kernels and buffer reuse for Llama models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Ongoing: use </a:t>
            </a:r>
            <a:r>
              <a:rPr lang="en">
                <a:latin typeface="Space Grotesk"/>
                <a:ea typeface="Space Grotesk"/>
                <a:cs typeface="Space Grotesk"/>
                <a:sym typeface="Space Grotesk"/>
              </a:rPr>
              <a:t>torch.compile</a:t>
            </a:r>
            <a:r>
              <a:rPr lang="en"/>
              <a:t> to optimize all models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solidFill>
                  <a:schemeClr val="accent1"/>
                </a:solidFill>
              </a:rPr>
              <a:t>YOUR</a:t>
            </a:r>
            <a:r>
              <a:rPr lang="en"/>
              <a:t> customized models and </a:t>
            </a:r>
            <a:r>
              <a:rPr lang="en"/>
              <a:t>architectures</a:t>
            </a:r>
            <a:r>
              <a:rPr lang="en"/>
              <a:t> will run much faster!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</a:t>
            </a:r>
            <a:r>
              <a:rPr lang="en"/>
              <a:t>eparation of optimization and model implementation, opening up new possibilities</a:t>
            </a:r>
            <a:endParaRPr/>
          </a:p>
        </p:txBody>
      </p:sp>
      <p:sp>
        <p:nvSpPr>
          <p:cNvPr id="979" name="Google Shape;979;p7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80" name="Google Shape;980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3776" y="2982900"/>
            <a:ext cx="2763110" cy="174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1" name="Google Shape;981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3150" y="2982900"/>
            <a:ext cx="2543939" cy="174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77"/>
          <p:cNvSpPr/>
          <p:nvPr/>
        </p:nvSpPr>
        <p:spPr>
          <a:xfrm>
            <a:off x="5120825" y="2711825"/>
            <a:ext cx="3443700" cy="23034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87" name="Google Shape;987;p77"/>
          <p:cNvSpPr/>
          <p:nvPr/>
        </p:nvSpPr>
        <p:spPr>
          <a:xfrm>
            <a:off x="879800" y="2711825"/>
            <a:ext cx="3443700" cy="23034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88" name="Google Shape;988;p7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Feature: even better speculative decoding</a:t>
            </a:r>
            <a:endParaRPr/>
          </a:p>
        </p:txBody>
      </p:sp>
      <p:sp>
        <p:nvSpPr>
          <p:cNvPr id="989" name="Google Shape;989;p77"/>
          <p:cNvSpPr txBox="1"/>
          <p:nvPr>
            <p:ph idx="1" type="body"/>
          </p:nvPr>
        </p:nvSpPr>
        <p:spPr>
          <a:xfrm>
            <a:off x="311700" y="1076275"/>
            <a:ext cx="8520600" cy="165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Speculative decoding greatly accelerates LLM!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But for high QPS (query per second) case it may instead hurt performance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Coming soon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solidFill>
                  <a:schemeClr val="accent1"/>
                </a:solidFill>
              </a:rPr>
              <a:t>Dynamic speculative decoding</a:t>
            </a:r>
            <a:r>
              <a:rPr lang="en"/>
              <a:t> that make sure speculative decoding </a:t>
            </a:r>
            <a:r>
              <a:rPr lang="en">
                <a:solidFill>
                  <a:schemeClr val="accent1"/>
                </a:solidFill>
              </a:rPr>
              <a:t>ALWAYS</a:t>
            </a:r>
            <a:r>
              <a:rPr lang="en"/>
              <a:t> make vLLM faster.</a:t>
            </a:r>
            <a:endParaRPr/>
          </a:p>
        </p:txBody>
      </p:sp>
      <p:sp>
        <p:nvSpPr>
          <p:cNvPr id="990" name="Google Shape;990;p7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91" name="Google Shape;991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0350" y="2791124"/>
            <a:ext cx="2382600" cy="183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2200" y="2791125"/>
            <a:ext cx="2444275" cy="192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78"/>
          <p:cNvSpPr/>
          <p:nvPr/>
        </p:nvSpPr>
        <p:spPr>
          <a:xfrm>
            <a:off x="5120825" y="2452225"/>
            <a:ext cx="3443700" cy="2562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98" name="Google Shape;998;p78"/>
          <p:cNvSpPr/>
          <p:nvPr/>
        </p:nvSpPr>
        <p:spPr>
          <a:xfrm>
            <a:off x="879800" y="2452325"/>
            <a:ext cx="3443700" cy="25629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99" name="Google Shape;999;p78"/>
          <p:cNvSpPr txBox="1"/>
          <p:nvPr>
            <p:ph type="title"/>
          </p:nvPr>
        </p:nvSpPr>
        <p:spPr>
          <a:xfrm>
            <a:off x="311700" y="289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Feature: store more KV caches in CPU</a:t>
            </a:r>
            <a:endParaRPr/>
          </a:p>
        </p:txBody>
      </p:sp>
      <p:sp>
        <p:nvSpPr>
          <p:cNvPr id="1000" name="Google Shape;1000;p78"/>
          <p:cNvSpPr txBox="1"/>
          <p:nvPr>
            <p:ph idx="1" type="body"/>
          </p:nvPr>
        </p:nvSpPr>
        <p:spPr>
          <a:xfrm>
            <a:off x="311700" y="9521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vLLM only saves KV caches in GPU for future reuse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GPU memory is really limited → have to discard a lot of useful KV caches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Ongoing: offloading KV caches to CPU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Part vLLM with KV cache databases (e.g. </a:t>
            </a:r>
            <a:r>
              <a:rPr lang="en">
                <a:solidFill>
                  <a:schemeClr val="accent1"/>
                </a:solidFill>
              </a:rPr>
              <a:t>LMCache, </a:t>
            </a:r>
            <a:r>
              <a:rPr lang="en">
                <a:solidFill>
                  <a:schemeClr val="accent1"/>
                </a:solidFill>
              </a:rPr>
              <a:t>Redis</a:t>
            </a:r>
            <a:r>
              <a:rPr lang="en"/>
              <a:t>) for even more KV cache storage!</a:t>
            </a:r>
            <a:endParaRPr/>
          </a:p>
        </p:txBody>
      </p:sp>
      <p:sp>
        <p:nvSpPr>
          <p:cNvPr id="1001" name="Google Shape;1001;p7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02" name="Google Shape;1002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9738" y="2879887"/>
            <a:ext cx="1443825" cy="128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1606" y="2571750"/>
            <a:ext cx="2896319" cy="200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79"/>
          <p:cNvSpPr/>
          <p:nvPr/>
        </p:nvSpPr>
        <p:spPr>
          <a:xfrm>
            <a:off x="4993275" y="2873450"/>
            <a:ext cx="3443700" cy="2155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After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09" name="Google Shape;1009;p79"/>
          <p:cNvSpPr/>
          <p:nvPr/>
        </p:nvSpPr>
        <p:spPr>
          <a:xfrm>
            <a:off x="752250" y="2873450"/>
            <a:ext cx="3443700" cy="2155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F3F3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Before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10" name="Google Shape;1010;p7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Feature: disaggregated prefilling</a:t>
            </a:r>
            <a:endParaRPr/>
          </a:p>
        </p:txBody>
      </p:sp>
      <p:sp>
        <p:nvSpPr>
          <p:cNvPr id="1011" name="Google Shape;1011;p79"/>
          <p:cNvSpPr txBox="1"/>
          <p:nvPr>
            <p:ph idx="1" type="body"/>
          </p:nvPr>
        </p:nvSpPr>
        <p:spPr>
          <a:xfrm>
            <a:off x="167850" y="1152475"/>
            <a:ext cx="8853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Disaggregated prefilling: do prefilling and decoding on different GPUs.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Why disaggregated prefilling?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Allow using different </a:t>
            </a:r>
            <a:r>
              <a:rPr lang="en"/>
              <a:t>parallelization</a:t>
            </a:r>
            <a:r>
              <a:rPr lang="en"/>
              <a:t> strategy for prefill &amp; decode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Low tail inter-token latency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No need to configure hyper-parameters (but chunked prefill needs to set chunk size)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Best use when there are multiple types of GPU</a:t>
            </a:r>
            <a:endParaRPr/>
          </a:p>
        </p:txBody>
      </p:sp>
      <p:sp>
        <p:nvSpPr>
          <p:cNvPr id="1012" name="Google Shape;1012;p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13" name="Google Shape;1013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074" y="3024400"/>
            <a:ext cx="2980699" cy="169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4" name="Google Shape;1014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7000" y="3146651"/>
            <a:ext cx="3036250" cy="133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8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Goal</a:t>
            </a:r>
            <a:endParaRPr/>
          </a:p>
        </p:txBody>
      </p:sp>
      <p:sp>
        <p:nvSpPr>
          <p:cNvPr id="1020" name="Google Shape;1020;p80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021" name="Google Shape;1021;p8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oogle Shape;1026;p81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634807" y="263725"/>
            <a:ext cx="1874324" cy="76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Google Shape;1027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614" y="3021675"/>
            <a:ext cx="349263" cy="34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Google Shape;1028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9625" y="3477375"/>
            <a:ext cx="349251" cy="349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8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9625" y="3942337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81"/>
          <p:cNvSpPr txBox="1"/>
          <p:nvPr/>
        </p:nvSpPr>
        <p:spPr>
          <a:xfrm>
            <a:off x="866875" y="2996188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31" name="Google Shape;1031;p81"/>
          <p:cNvSpPr txBox="1"/>
          <p:nvPr/>
        </p:nvSpPr>
        <p:spPr>
          <a:xfrm>
            <a:off x="866875" y="3451900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https://vllm.ai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32" name="Google Shape;1032;p81"/>
          <p:cNvSpPr txBox="1"/>
          <p:nvPr/>
        </p:nvSpPr>
        <p:spPr>
          <a:xfrm>
            <a:off x="866875" y="391686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https://arxiv.org/abs/2309.06180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033" name="Google Shape;1033;p8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995425" y="3035700"/>
            <a:ext cx="349251" cy="34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81"/>
          <p:cNvSpPr txBox="1"/>
          <p:nvPr/>
        </p:nvSpPr>
        <p:spPr>
          <a:xfrm>
            <a:off x="5362675" y="30357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https://discord.gg/jz7wjKhh6g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035" name="Google Shape;1035;p81"/>
          <p:cNvSpPr txBox="1"/>
          <p:nvPr/>
        </p:nvSpPr>
        <p:spPr>
          <a:xfrm>
            <a:off x="2062900" y="1192474"/>
            <a:ext cx="50181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uilding the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fastest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and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easiest-to-use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open-source LLM inference &amp; serving engine!</a:t>
            </a:r>
            <a:endParaRPr sz="2400">
              <a:solidFill>
                <a:srgbClr val="595959"/>
              </a:solidFill>
            </a:endParaRPr>
          </a:p>
        </p:txBody>
      </p:sp>
      <p:sp>
        <p:nvSpPr>
          <p:cNvPr id="1036" name="Google Shape;1036;p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37" name="Google Shape;1037;p8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006113" y="3500650"/>
            <a:ext cx="327875" cy="32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81"/>
          <p:cNvSpPr txBox="1"/>
          <p:nvPr/>
        </p:nvSpPr>
        <p:spPr>
          <a:xfrm>
            <a:off x="5362675" y="34659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https://twitter.com/vllm_project</a:t>
            </a:r>
            <a:endParaRPr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039" name="Google Shape;1039;p8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005463" y="3944225"/>
            <a:ext cx="329184" cy="329184"/>
          </a:xfrm>
          <a:prstGeom prst="rect">
            <a:avLst/>
          </a:prstGeom>
          <a:noFill/>
          <a:ln>
            <a:noFill/>
          </a:ln>
        </p:spPr>
      </p:pic>
      <p:sp>
        <p:nvSpPr>
          <p:cNvPr id="1040" name="Google Shape;1040;p81"/>
          <p:cNvSpPr txBox="1"/>
          <p:nvPr/>
        </p:nvSpPr>
        <p:spPr>
          <a:xfrm>
            <a:off x="5362675" y="38961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https://opencollective.com/vllm</a:t>
            </a:r>
            <a:endParaRPr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(2): OpenAI-compatible server</a:t>
            </a:r>
            <a:endParaRPr/>
          </a:p>
        </p:txBody>
      </p:sp>
      <p:sp>
        <p:nvSpPr>
          <p:cNvPr id="158" name="Google Shape;158;p32"/>
          <p:cNvSpPr txBox="1"/>
          <p:nvPr/>
        </p:nvSpPr>
        <p:spPr>
          <a:xfrm>
            <a:off x="727025" y="2096400"/>
            <a:ext cx="810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 serve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meta-llama/Meta-Llama-3.1-8B</a:t>
            </a:r>
            <a:endParaRPr>
              <a:solidFill>
                <a:srgbClr val="9966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59" name="Google Shape;159;p32"/>
          <p:cNvSpPr txBox="1"/>
          <p:nvPr/>
        </p:nvSpPr>
        <p:spPr>
          <a:xfrm>
            <a:off x="727024" y="2940475"/>
            <a:ext cx="5876100" cy="20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curl http://localhost:8000/v1/completions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-H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"Content-Type: application/json"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-d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'{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"model": "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meta-llama/Meta-Llama-3.1-8B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"prompt": "San Francisco is a",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"max_tokens": 7,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"temperature": 0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}'</a:t>
            </a:r>
            <a:endParaRPr>
              <a:solidFill>
                <a:srgbClr val="996633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60" name="Google Shape;160;p32"/>
          <p:cNvSpPr/>
          <p:nvPr/>
        </p:nvSpPr>
        <p:spPr>
          <a:xfrm>
            <a:off x="839700" y="989400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FastAPI-based server for online serving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1" name="Google Shape;161;p32"/>
          <p:cNvSpPr/>
          <p:nvPr/>
        </p:nvSpPr>
        <p:spPr>
          <a:xfrm>
            <a:off x="824249" y="1772825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99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Server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2" name="Google Shape;162;p32"/>
          <p:cNvSpPr/>
          <p:nvPr/>
        </p:nvSpPr>
        <p:spPr>
          <a:xfrm>
            <a:off x="824249" y="2647950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Client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169" name="Google Shape;169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0" name="Google Shape;170;p33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1" name="Google Shape;171;p33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2" name="Google Shape;172;p33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3" name="Google Shape;173;p33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</a:t>
            </a: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4" name="Google Shape;174;p33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75" name="Google Shape;175;p33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vLLM: One-Year Journey</a:t>
            </a:r>
            <a:endParaRPr/>
          </a:p>
        </p:txBody>
      </p:sp>
      <p:sp>
        <p:nvSpPr>
          <p:cNvPr id="181" name="Google Shape;181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2" name="Google Shape;182;p34"/>
          <p:cNvSpPr/>
          <p:nvPr/>
        </p:nvSpPr>
        <p:spPr>
          <a:xfrm>
            <a:off x="2000870" y="101797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Model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3" name="Google Shape;183;p34"/>
          <p:cNvSpPr/>
          <p:nvPr/>
        </p:nvSpPr>
        <p:spPr>
          <a:xfrm>
            <a:off x="2000884" y="164821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Hardware Support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4" name="Google Shape;184;p34"/>
          <p:cNvSpPr/>
          <p:nvPr/>
        </p:nvSpPr>
        <p:spPr>
          <a:xfrm>
            <a:off x="2000856" y="2278456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 Performance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5" name="Google Shape;185;p34"/>
          <p:cNvSpPr/>
          <p:nvPr/>
        </p:nvSpPr>
        <p:spPr>
          <a:xfrm>
            <a:off x="2000850" y="2908688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Engine Features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6" name="Google Shape;186;p34"/>
          <p:cNvSpPr/>
          <p:nvPr/>
        </p:nvSpPr>
        <p:spPr>
          <a:xfrm>
            <a:off x="2000863" y="3538927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Distributed System Architecture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7" name="Google Shape;187;p34"/>
          <p:cNvSpPr/>
          <p:nvPr/>
        </p:nvSpPr>
        <p:spPr>
          <a:xfrm>
            <a:off x="2000877" y="4169165"/>
            <a:ext cx="5142300" cy="5097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exend"/>
                <a:ea typeface="Lexend"/>
                <a:cs typeface="Lexend"/>
                <a:sym typeface="Lexend"/>
              </a:rPr>
              <a:t>OSS Community</a:t>
            </a:r>
            <a:endParaRPr sz="20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8" name="Google Shape;188;p34"/>
          <p:cNvSpPr/>
          <p:nvPr/>
        </p:nvSpPr>
        <p:spPr>
          <a:xfrm>
            <a:off x="1898325" y="1590775"/>
            <a:ext cx="5334300" cy="31392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 Model Support</a:t>
            </a:r>
            <a:endParaRPr/>
          </a:p>
        </p:txBody>
      </p:sp>
      <p:sp>
        <p:nvSpPr>
          <p:cNvPr id="194" name="Google Shape;194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35"/>
          <p:cNvSpPr txBox="1"/>
          <p:nvPr>
            <p:ph idx="1" type="body"/>
          </p:nvPr>
        </p:nvSpPr>
        <p:spPr>
          <a:xfrm>
            <a:off x="1582625" y="923875"/>
            <a:ext cx="6400500" cy="373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Transformer-like LLMs </a:t>
            </a:r>
            <a:r>
              <a:rPr lang="en" sz="2200">
                <a:solidFill>
                  <a:schemeClr val="accent1"/>
                </a:solidFill>
              </a:rPr>
              <a:t>(e.g., Llama)</a:t>
            </a:r>
            <a:endParaRPr sz="2200">
              <a:solidFill>
                <a:schemeClr val="accent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Mixture-of-Expert LLMs </a:t>
            </a:r>
            <a:r>
              <a:rPr lang="en" sz="2200">
                <a:solidFill>
                  <a:schemeClr val="accent1"/>
                </a:solidFill>
              </a:rPr>
              <a:t>(e.g., Mixtral)</a:t>
            </a:r>
            <a:endParaRPr sz="2200">
              <a:solidFill>
                <a:schemeClr val="accent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Multi-modal LLMs </a:t>
            </a:r>
            <a:r>
              <a:rPr lang="en" sz="2200">
                <a:solidFill>
                  <a:schemeClr val="accent1"/>
                </a:solidFill>
              </a:rPr>
              <a:t>(e.g., LLaVA)</a:t>
            </a:r>
            <a:endParaRPr sz="2200">
              <a:solidFill>
                <a:schemeClr val="accent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State-Space Models </a:t>
            </a:r>
            <a:r>
              <a:rPr lang="en" sz="2200">
                <a:solidFill>
                  <a:schemeClr val="accent1"/>
                </a:solidFill>
              </a:rPr>
              <a:t>(e.g., Jamba)</a:t>
            </a:r>
            <a:endParaRPr sz="2200">
              <a:solidFill>
                <a:schemeClr val="accent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Embedding Models </a:t>
            </a:r>
            <a:r>
              <a:rPr lang="en" sz="2200">
                <a:solidFill>
                  <a:schemeClr val="accent1"/>
                </a:solidFill>
              </a:rPr>
              <a:t>(e.g. E5-Mistral)</a:t>
            </a:r>
            <a:endParaRPr sz="2200">
              <a:solidFill>
                <a:schemeClr val="accent1"/>
              </a:solidFill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Reward Models </a:t>
            </a:r>
            <a:r>
              <a:rPr lang="en" sz="2200">
                <a:solidFill>
                  <a:schemeClr val="accent1"/>
                </a:solidFill>
              </a:rPr>
              <a:t>(e.g. Qwen2.5-Math-RM)</a:t>
            </a:r>
            <a:endParaRPr sz="22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