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7" r:id="rId1"/>
  </p:sldMasterIdLst>
  <p:notesMasterIdLst>
    <p:notesMasterId r:id="rId4"/>
  </p:notesMasterIdLst>
  <p:sldIdLst>
    <p:sldId id="1183" r:id="rId2"/>
    <p:sldId id="1192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8176"/>
    <a:srgbClr val="808000"/>
    <a:srgbClr val="9C836E"/>
    <a:srgbClr val="AD8053"/>
    <a:srgbClr val="FFFF99"/>
    <a:srgbClr val="C88500"/>
    <a:srgbClr val="D5AB81"/>
    <a:srgbClr val="9A9A8C"/>
    <a:srgbClr val="996633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858" autoAdjust="0"/>
  </p:normalViewPr>
  <p:slideViewPr>
    <p:cSldViewPr snapToGrid="0">
      <p:cViewPr varScale="1">
        <p:scale>
          <a:sx n="102" d="100"/>
          <a:sy n="102" d="100"/>
        </p:scale>
        <p:origin x="63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126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latin typeface="Times New Roman"/>
              </a:rPr>
              <a:t> </a:t>
            </a:r>
          </a:p>
        </p:txBody>
      </p:sp>
      <p:sp>
        <p:nvSpPr>
          <p:cNvPr id="127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latin typeface="Times New Roman"/>
              </a:rPr>
              <a:t> </a:t>
            </a:r>
          </a:p>
        </p:txBody>
      </p:sp>
      <p:sp>
        <p:nvSpPr>
          <p:cNvPr id="128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latin typeface="Times New Roman"/>
              </a:rPr>
              <a:t> </a:t>
            </a:r>
          </a:p>
        </p:txBody>
      </p:sp>
      <p:sp>
        <p:nvSpPr>
          <p:cNvPr id="129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2EDC6C07-4368-4BFA-BD36-3CC9FF68D33B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These slides are from training material, not exactly what's in the User Guide, but can be used as a basis for updating the UG graphics.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2F13B-2113-421F-BE07-6118B967AE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3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8511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These slides are from training material, not exactly what's in the User Guide, but can be used as a basis for updating the UG graphics.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3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92F13B-2113-421F-BE07-6118B967AE5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3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3872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_full pic background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542" y="1267202"/>
            <a:ext cx="3802566" cy="61847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150541" y="2810867"/>
            <a:ext cx="3802567" cy="258084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18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50541" y="1965491"/>
            <a:ext cx="3802566" cy="4618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100" cap="small" spc="300">
                <a:solidFill>
                  <a:srgbClr val="A4001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AB72AE-3545-AC49-950D-D06158C33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41" y="4176132"/>
            <a:ext cx="995532" cy="830766"/>
          </a:xfrm>
          <a:prstGeom prst="rect">
            <a:avLst/>
          </a:prstGeom>
        </p:spPr>
      </p:pic>
      <p:pic>
        <p:nvPicPr>
          <p:cNvPr id="10" name="Picture 14" title="Stanford University">
            <a:extLst>
              <a:ext uri="{FF2B5EF4-FFF2-40B4-BE49-F238E27FC236}">
                <a16:creationId xmlns:a16="http://schemas.microsoft.com/office/drawing/2014/main" id="{7083C9FD-6561-484D-8A7A-A4186D74D9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139" y="4734074"/>
            <a:ext cx="2233024" cy="27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52598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48776" y="359541"/>
            <a:ext cx="7707862" cy="488024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949327" y="908686"/>
            <a:ext cx="3787775" cy="18230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955677" y="2840613"/>
            <a:ext cx="3781425" cy="18271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2"/>
          </p:nvPr>
        </p:nvSpPr>
        <p:spPr>
          <a:xfrm>
            <a:off x="4876800" y="908686"/>
            <a:ext cx="3779838" cy="18230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4876800" y="2840613"/>
            <a:ext cx="3779838" cy="18271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372988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C78655B-DF0A-494E-A172-3BDE1867F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806950"/>
            <a:ext cx="9155113" cy="342900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6"/>
            </a:solidFill>
            <a:miter lim="800000"/>
            <a:headEnd/>
            <a:tailEnd/>
          </a:ln>
          <a:effectLst>
            <a:outerShdw blurRad="38100" dist="25401" dir="2700000" algn="br" rotWithShape="0">
              <a:srgbClr val="808080">
                <a:alpha val="59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lt1"/>
              </a:solidFill>
              <a:latin typeface="Arial"/>
              <a:ea typeface="+mn-ea"/>
            </a:endParaRPr>
          </a:p>
        </p:txBody>
      </p:sp>
      <p:pic>
        <p:nvPicPr>
          <p:cNvPr id="7" name="Picture 14" title="Stanford University">
            <a:extLst>
              <a:ext uri="{FF2B5EF4-FFF2-40B4-BE49-F238E27FC236}">
                <a16:creationId xmlns:a16="http://schemas.microsoft.com/office/drawing/2014/main" id="{A6479842-53F0-9447-876A-BEC903017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450" y="4883150"/>
            <a:ext cx="1546225" cy="18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A7AEDD-6473-7242-8CE3-AAA8383D76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78" y="4543340"/>
            <a:ext cx="609789" cy="508865"/>
          </a:xfrm>
          <a:prstGeom prst="rect">
            <a:avLst/>
          </a:prstGeom>
        </p:spPr>
      </p:pic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5B4DC1B-A299-9D44-9742-75E7F3FEA70B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365125" y="293688"/>
            <a:ext cx="8418513" cy="4089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320081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EF6DCC6-8DB3-E644-B695-DD41E3BC29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Full size slide picture</a:t>
            </a:r>
          </a:p>
        </p:txBody>
      </p:sp>
    </p:spTree>
    <p:extLst>
      <p:ext uri="{BB962C8B-B14F-4D97-AF65-F5344CB8AC3E}">
        <p14:creationId xmlns:p14="http://schemas.microsoft.com/office/powerpoint/2010/main" val="30931061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815BF-5FA8-6E47-9998-0DA1281048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2145F0-4F1E-E64D-B915-A743C10CD2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21D10-33D8-C943-A43D-5BBBAA3CB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DF746-5F3B-9A40-8C97-13D0788A1C4C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91B40B-0C34-1649-AC9A-53B57A937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3F424-CC11-A24D-9155-C02E66A1E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DDCA8-A93C-4E44-8486-F92078566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090359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_Column_Bullets_No_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48" y="283464"/>
            <a:ext cx="8375904" cy="359410"/>
          </a:xfrm>
        </p:spPr>
        <p:txBody>
          <a:bodyPr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48" y="836614"/>
            <a:ext cx="8375904" cy="3953606"/>
          </a:xfrm>
        </p:spPr>
        <p:txBody>
          <a:bodyPr numCol="2" spcCol="228582"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500">
                <a:solidFill>
                  <a:schemeClr val="tx2"/>
                </a:solidFill>
              </a:defRPr>
            </a:lvl2pPr>
            <a:lvl3pPr>
              <a:defRPr sz="1500">
                <a:solidFill>
                  <a:schemeClr val="tx2"/>
                </a:solidFill>
              </a:defRPr>
            </a:lvl3pPr>
            <a:lvl4pPr>
              <a:defRPr sz="1500">
                <a:solidFill>
                  <a:schemeClr val="tx2"/>
                </a:solidFill>
              </a:defRPr>
            </a:lvl4pPr>
            <a:lvl5pPr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376537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99708" y="1260502"/>
            <a:ext cx="4372496" cy="61847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4599707" y="3011589"/>
            <a:ext cx="4372497" cy="258084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18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4599707" y="2015673"/>
            <a:ext cx="4372497" cy="4618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100" cap="small" spc="300">
                <a:solidFill>
                  <a:srgbClr val="A4001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F6BA60-3365-AF4A-9572-562F1FDAC86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" y="0"/>
            <a:ext cx="4422370" cy="5143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A8AAB5-C1E6-9042-8AAD-AAB436A5F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8201" y="3674169"/>
            <a:ext cx="855503" cy="7139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913EEB0-DB62-A24C-8626-CA2D621B99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0718" y="4388081"/>
            <a:ext cx="2368417" cy="50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2340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99708" y="1260502"/>
            <a:ext cx="4372496" cy="61847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4599707" y="3011589"/>
            <a:ext cx="4372497" cy="258084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18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4599707" y="2015673"/>
            <a:ext cx="4372497" cy="4618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100" cap="small" spc="300">
                <a:solidFill>
                  <a:srgbClr val="A4001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F6BA60-3365-AF4A-9572-562F1FDAC86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" y="0"/>
            <a:ext cx="4422370" cy="5143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01146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_full pic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542" y="1267202"/>
            <a:ext cx="3802566" cy="61847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150541" y="2810867"/>
            <a:ext cx="3802567" cy="258084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18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150541" y="1965491"/>
            <a:ext cx="3802566" cy="4618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100" cap="small" spc="300">
                <a:solidFill>
                  <a:srgbClr val="A4001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AB72AE-3545-AC49-950D-D06158C33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41" y="4176132"/>
            <a:ext cx="995532" cy="830766"/>
          </a:xfrm>
          <a:prstGeom prst="rect">
            <a:avLst/>
          </a:prstGeom>
        </p:spPr>
      </p:pic>
      <p:pic>
        <p:nvPicPr>
          <p:cNvPr id="10" name="Picture 14" title="Stanford University">
            <a:extLst>
              <a:ext uri="{FF2B5EF4-FFF2-40B4-BE49-F238E27FC236}">
                <a16:creationId xmlns:a16="http://schemas.microsoft.com/office/drawing/2014/main" id="{7083C9FD-6561-484D-8A7A-A4186D74D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139" y="4734074"/>
            <a:ext cx="2233024" cy="272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915462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9723" y="1085190"/>
            <a:ext cx="8235142" cy="618473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2315044" y="2541664"/>
            <a:ext cx="4372497" cy="258084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18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559724" y="1873545"/>
            <a:ext cx="8235141" cy="4618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100" cap="small" spc="300">
                <a:solidFill>
                  <a:srgbClr val="A4001D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A8AAB5-C1E6-9042-8AAD-AAB436A5F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8076" y="3312309"/>
            <a:ext cx="806431" cy="6729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D1238B0-64C1-004B-B4F8-9A9EE047F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9807" y="3985270"/>
            <a:ext cx="1342967" cy="75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94436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76" y="359541"/>
            <a:ext cx="7707862" cy="488024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955677" y="908685"/>
            <a:ext cx="7700963" cy="3759042"/>
          </a:xfrm>
          <a:prstGeom prst="rect">
            <a:avLst/>
          </a:prstGeom>
        </p:spPr>
        <p:txBody>
          <a:bodyPr/>
          <a:lstStyle>
            <a:lvl1pPr>
              <a:defRPr cap="small" baseline="0"/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BFCDC9-3ADF-2140-9255-F9DA07085D55}"/>
              </a:ext>
            </a:extLst>
          </p:cNvPr>
          <p:cNvSpPr txBox="1"/>
          <p:nvPr/>
        </p:nvSpPr>
        <p:spPr>
          <a:xfrm>
            <a:off x="211015" y="4396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654888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48776" y="359541"/>
            <a:ext cx="7707862" cy="488024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949327" y="908685"/>
            <a:ext cx="3787775" cy="375904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1"/>
          </p:nvPr>
        </p:nvSpPr>
        <p:spPr>
          <a:xfrm>
            <a:off x="4876800" y="908685"/>
            <a:ext cx="3779838" cy="375904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457440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48776" y="359541"/>
            <a:ext cx="7707862" cy="488024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948777" y="908685"/>
            <a:ext cx="7707862" cy="18166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1"/>
          </p:nvPr>
        </p:nvSpPr>
        <p:spPr>
          <a:xfrm>
            <a:off x="949327" y="2841313"/>
            <a:ext cx="7707313" cy="18166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614025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48776" y="359541"/>
            <a:ext cx="7707862" cy="488024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49327" y="908685"/>
            <a:ext cx="3787775" cy="375904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4876800" y="908686"/>
            <a:ext cx="3779838" cy="18230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4876800" y="2837497"/>
            <a:ext cx="3779838" cy="183023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984391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">
            <a:extLst>
              <a:ext uri="{FF2B5EF4-FFF2-40B4-BE49-F238E27FC236}">
                <a16:creationId xmlns:a16="http://schemas.microsoft.com/office/drawing/2014/main" id="{2551302C-D205-104E-AAF4-7D992F2430C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81050" y="426988"/>
            <a:ext cx="78867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ECBF2B-EF98-CB4D-8254-DB13357056FC}"/>
              </a:ext>
            </a:extLst>
          </p:cNvPr>
          <p:cNvSpPr/>
          <p:nvPr/>
        </p:nvSpPr>
        <p:spPr>
          <a:xfrm>
            <a:off x="0" y="0"/>
            <a:ext cx="457200" cy="5149850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Arial"/>
            </a:endParaRPr>
          </a:p>
        </p:txBody>
      </p:sp>
      <p:pic>
        <p:nvPicPr>
          <p:cNvPr id="1030" name="Picture 10" title="Stanford University">
            <a:extLst>
              <a:ext uri="{FF2B5EF4-FFF2-40B4-BE49-F238E27FC236}">
                <a16:creationId xmlns:a16="http://schemas.microsoft.com/office/drawing/2014/main" id="{80F3DD4E-0EBE-0442-8C94-1C4AE604BF2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91" y="4895743"/>
            <a:ext cx="1224959" cy="150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5242CD-63A7-DD42-917A-47E8F21CCC0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4768318"/>
            <a:ext cx="457200" cy="381531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DDA94B-875F-D14E-9FE3-639014AA2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52785" y="4814094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BAE0F-CB61-5045-A9A5-4BF345CE1A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7EC0F4-CD19-C14F-9D35-A4A726A97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81050" y="107277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E1F3FDD-5CE8-4971-A50D-B52B311CA06D}"/>
              </a:ext>
            </a:extLst>
          </p:cNvPr>
          <p:cNvSpPr txBox="1">
            <a:spLocks/>
          </p:cNvSpPr>
          <p:nvPr userDrawn="1"/>
        </p:nvSpPr>
        <p:spPr bwMode="gray">
          <a:xfrm>
            <a:off x="625940" y="4951412"/>
            <a:ext cx="3312319" cy="18288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 spc="4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764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2" r:id="rId14"/>
  </p:sldLayoutIdLst>
  <p:hf sldNum="0" hdr="0" ftr="0" dt="0"/>
  <p:txStyles>
    <p:titleStyle>
      <a:lvl1pPr algn="l" defTabSz="45720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defTabSz="45720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9pPr>
    </p:titleStyle>
    <p:bodyStyle>
      <a:lvl1pPr marL="0" indent="0" algn="l" defTabSz="457200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anose="020B0604020202020204" pitchFamily="34" charset="0"/>
        <a:buNone/>
        <a:defRPr kern="1200" cap="small" spc="20" baseline="0">
          <a:solidFill>
            <a:schemeClr val="tx1"/>
          </a:solidFill>
          <a:latin typeface="+mj-lt"/>
          <a:ea typeface="ＭＳ Ｐゴシック" charset="0"/>
          <a:cs typeface="Arial" panose="020B0604020202020204" pitchFamily="34" charset="0"/>
        </a:defRPr>
      </a:lvl1pPr>
      <a:lvl2pPr marL="288925" indent="-288925" algn="l" defTabSz="457200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kern="1200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marL="569913" indent="-225425" algn="l" defTabSz="457200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2000"/>
        <a:buFont typeface="Source Sans Pro" panose="020B0503030403020204" pitchFamily="34" charset="77"/>
        <a:buChar char="›"/>
        <a:defRPr kern="1200">
          <a:solidFill>
            <a:srgbClr val="595959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marL="914400" indent="-227013" algn="l" defTabSz="457200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rgbClr val="595959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marL="1258888" indent="-227013" algn="l" defTabSz="457200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Source Sans Pro" panose="020B0503030403020204" pitchFamily="34" charset="77"/>
        <a:buChar char="–"/>
        <a:defRPr kern="1200">
          <a:solidFill>
            <a:srgbClr val="595959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33AAF3A6-96D8-4EC6-89CB-926B12200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8" y="332859"/>
            <a:ext cx="7886700" cy="488950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NDR – Transport/Retention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1C899D2A-C4B1-488B-9E32-48A3677A99E3}"/>
              </a:ext>
            </a:extLst>
          </p:cNvPr>
          <p:cNvSpPr/>
          <p:nvPr/>
        </p:nvSpPr>
        <p:spPr>
          <a:xfrm>
            <a:off x="3420917" y="3279709"/>
            <a:ext cx="162519" cy="162559"/>
          </a:xfrm>
          <a:prstGeom prst="rect">
            <a:avLst/>
          </a:prstGeom>
          <a:solidFill>
            <a:srgbClr val="A8B306"/>
          </a:solidFill>
          <a:ln w="25400" cap="flat" cmpd="sng" algn="ctr">
            <a:solidFill>
              <a:srgbClr val="A8B306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ACA3882B-C8D9-4261-89C1-93D37EFEE433}"/>
              </a:ext>
            </a:extLst>
          </p:cNvPr>
          <p:cNvSpPr/>
          <p:nvPr/>
        </p:nvSpPr>
        <p:spPr>
          <a:xfrm>
            <a:off x="3582701" y="3442268"/>
            <a:ext cx="162519" cy="162559"/>
          </a:xfrm>
          <a:prstGeom prst="rect">
            <a:avLst/>
          </a:prstGeom>
          <a:solidFill>
            <a:srgbClr val="B39F0B"/>
          </a:solidFill>
          <a:ln w="25400" cap="flat" cmpd="sng" algn="ctr">
            <a:solidFill>
              <a:srgbClr val="B39F0B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0866ECC9-D31E-4543-8FDC-FC9EB57FC452}"/>
              </a:ext>
            </a:extLst>
          </p:cNvPr>
          <p:cNvSpPr/>
          <p:nvPr/>
        </p:nvSpPr>
        <p:spPr>
          <a:xfrm>
            <a:off x="3745220" y="3601973"/>
            <a:ext cx="162519" cy="162559"/>
          </a:xfrm>
          <a:prstGeom prst="rect">
            <a:avLst/>
          </a:prstGeom>
          <a:solidFill>
            <a:srgbClr val="B39F0B"/>
          </a:solidFill>
          <a:ln w="25400" cap="flat" cmpd="sng" algn="ctr">
            <a:solidFill>
              <a:srgbClr val="B39F0B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6DDCCEC0-AE20-428E-8FFD-A751D25BAEAC}"/>
              </a:ext>
            </a:extLst>
          </p:cNvPr>
          <p:cNvSpPr/>
          <p:nvPr/>
        </p:nvSpPr>
        <p:spPr>
          <a:xfrm>
            <a:off x="3921728" y="3761357"/>
            <a:ext cx="162519" cy="162559"/>
          </a:xfrm>
          <a:prstGeom prst="rect">
            <a:avLst/>
          </a:prstGeom>
          <a:solidFill>
            <a:srgbClr val="404A2E"/>
          </a:solidFill>
          <a:ln w="25400" cap="flat" cmpd="sng" algn="ctr">
            <a:solidFill>
              <a:srgbClr val="404A2E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686170A9-BBCF-4B73-A82C-31FC54864F73}"/>
              </a:ext>
            </a:extLst>
          </p:cNvPr>
          <p:cNvSpPr/>
          <p:nvPr/>
        </p:nvSpPr>
        <p:spPr>
          <a:xfrm>
            <a:off x="4084247" y="3761357"/>
            <a:ext cx="162519" cy="162559"/>
          </a:xfrm>
          <a:prstGeom prst="rect">
            <a:avLst/>
          </a:prstGeom>
          <a:solidFill>
            <a:srgbClr val="404A2E"/>
          </a:solidFill>
          <a:ln w="25400" cap="flat" cmpd="sng" algn="ctr">
            <a:solidFill>
              <a:srgbClr val="404A2E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38" name="Freeform 3">
            <a:extLst>
              <a:ext uri="{FF2B5EF4-FFF2-40B4-BE49-F238E27FC236}">
                <a16:creationId xmlns:a16="http://schemas.microsoft.com/office/drawing/2014/main" id="{761A67B4-BC9A-4AE2-8950-53D651B43988}"/>
              </a:ext>
            </a:extLst>
          </p:cNvPr>
          <p:cNvSpPr/>
          <p:nvPr/>
        </p:nvSpPr>
        <p:spPr>
          <a:xfrm>
            <a:off x="1328286" y="1706878"/>
            <a:ext cx="5201920" cy="2814320"/>
          </a:xfrm>
          <a:custGeom>
            <a:avLst/>
            <a:gdLst>
              <a:gd name="connsiteX0" fmla="*/ 0 w 5201920"/>
              <a:gd name="connsiteY0" fmla="*/ 2814320 h 2814320"/>
              <a:gd name="connsiteX1" fmla="*/ 873760 w 5201920"/>
              <a:gd name="connsiteY1" fmla="*/ 2286000 h 2814320"/>
              <a:gd name="connsiteX2" fmla="*/ 2509520 w 5201920"/>
              <a:gd name="connsiteY2" fmla="*/ 2540000 h 2814320"/>
              <a:gd name="connsiteX3" fmla="*/ 4419600 w 5201920"/>
              <a:gd name="connsiteY3" fmla="*/ 518160 h 2814320"/>
              <a:gd name="connsiteX4" fmla="*/ 5201920 w 5201920"/>
              <a:gd name="connsiteY4" fmla="*/ 0 h 281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1920" h="2814320">
                <a:moveTo>
                  <a:pt x="0" y="2814320"/>
                </a:moveTo>
                <a:cubicBezTo>
                  <a:pt x="227753" y="2573020"/>
                  <a:pt x="455507" y="2331720"/>
                  <a:pt x="873760" y="2286000"/>
                </a:cubicBezTo>
                <a:cubicBezTo>
                  <a:pt x="1292013" y="2240280"/>
                  <a:pt x="1918547" y="2834640"/>
                  <a:pt x="2509520" y="2540000"/>
                </a:cubicBezTo>
                <a:cubicBezTo>
                  <a:pt x="3100493" y="2245360"/>
                  <a:pt x="3970867" y="941493"/>
                  <a:pt x="4419600" y="518160"/>
                </a:cubicBezTo>
                <a:cubicBezTo>
                  <a:pt x="4868333" y="94827"/>
                  <a:pt x="5035126" y="47413"/>
                  <a:pt x="5201920" y="0"/>
                </a:cubicBezTo>
              </a:path>
            </a:pathLst>
          </a:custGeom>
          <a:no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</a:t>
            </a:r>
          </a:p>
        </p:txBody>
      </p:sp>
      <p:sp>
        <p:nvSpPr>
          <p:cNvPr id="139" name="Freeform 153">
            <a:extLst>
              <a:ext uri="{FF2B5EF4-FFF2-40B4-BE49-F238E27FC236}">
                <a16:creationId xmlns:a16="http://schemas.microsoft.com/office/drawing/2014/main" id="{FB0F6CDD-1504-46DE-B690-C7D6537919FE}"/>
              </a:ext>
            </a:extLst>
          </p:cNvPr>
          <p:cNvSpPr/>
          <p:nvPr/>
        </p:nvSpPr>
        <p:spPr>
          <a:xfrm>
            <a:off x="1379085" y="1859278"/>
            <a:ext cx="5201920" cy="2814320"/>
          </a:xfrm>
          <a:custGeom>
            <a:avLst/>
            <a:gdLst>
              <a:gd name="connsiteX0" fmla="*/ 0 w 5201920"/>
              <a:gd name="connsiteY0" fmla="*/ 2814320 h 2814320"/>
              <a:gd name="connsiteX1" fmla="*/ 873760 w 5201920"/>
              <a:gd name="connsiteY1" fmla="*/ 2286000 h 2814320"/>
              <a:gd name="connsiteX2" fmla="*/ 2509520 w 5201920"/>
              <a:gd name="connsiteY2" fmla="*/ 2540000 h 2814320"/>
              <a:gd name="connsiteX3" fmla="*/ 4419600 w 5201920"/>
              <a:gd name="connsiteY3" fmla="*/ 518160 h 2814320"/>
              <a:gd name="connsiteX4" fmla="*/ 5201920 w 5201920"/>
              <a:gd name="connsiteY4" fmla="*/ 0 h 281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1920" h="2814320">
                <a:moveTo>
                  <a:pt x="0" y="2814320"/>
                </a:moveTo>
                <a:cubicBezTo>
                  <a:pt x="227753" y="2573020"/>
                  <a:pt x="455507" y="2331720"/>
                  <a:pt x="873760" y="2286000"/>
                </a:cubicBezTo>
                <a:cubicBezTo>
                  <a:pt x="1292013" y="2240280"/>
                  <a:pt x="1918547" y="2834640"/>
                  <a:pt x="2509520" y="2540000"/>
                </a:cubicBezTo>
                <a:cubicBezTo>
                  <a:pt x="3100493" y="2245360"/>
                  <a:pt x="3970867" y="941493"/>
                  <a:pt x="4419600" y="518160"/>
                </a:cubicBezTo>
                <a:cubicBezTo>
                  <a:pt x="4868333" y="94827"/>
                  <a:pt x="5035126" y="47413"/>
                  <a:pt x="5201920" y="0"/>
                </a:cubicBezTo>
              </a:path>
            </a:pathLst>
          </a:custGeom>
          <a:no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F03481A4-85FE-49D1-9587-B58DA5A26DEC}"/>
              </a:ext>
            </a:extLst>
          </p:cNvPr>
          <p:cNvSpPr/>
          <p:nvPr/>
        </p:nvSpPr>
        <p:spPr>
          <a:xfrm>
            <a:off x="3420181" y="3119752"/>
            <a:ext cx="162519" cy="162559"/>
          </a:xfrm>
          <a:prstGeom prst="rect">
            <a:avLst/>
          </a:prstGeom>
          <a:solidFill>
            <a:srgbClr val="A8B306"/>
          </a:solidFill>
          <a:ln w="25400" cap="flat" cmpd="sng" algn="ctr">
            <a:solidFill>
              <a:srgbClr val="A8B306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C439E9F3-7056-48EE-9A26-D2356004FC5C}"/>
              </a:ext>
            </a:extLst>
          </p:cNvPr>
          <p:cNvSpPr/>
          <p:nvPr/>
        </p:nvSpPr>
        <p:spPr>
          <a:xfrm>
            <a:off x="3420917" y="3442268"/>
            <a:ext cx="162519" cy="162559"/>
          </a:xfrm>
          <a:prstGeom prst="rect">
            <a:avLst/>
          </a:prstGeom>
          <a:solidFill>
            <a:srgbClr val="A8B306"/>
          </a:solidFill>
          <a:ln w="25400" cap="flat" cmpd="sng" algn="ctr">
            <a:solidFill>
              <a:srgbClr val="A8B306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84B82FC9-738C-4489-8395-AC2C49911A6A}"/>
              </a:ext>
            </a:extLst>
          </p:cNvPr>
          <p:cNvSpPr/>
          <p:nvPr/>
        </p:nvSpPr>
        <p:spPr>
          <a:xfrm>
            <a:off x="3243404" y="2951481"/>
            <a:ext cx="162519" cy="162559"/>
          </a:xfrm>
          <a:prstGeom prst="rect">
            <a:avLst/>
          </a:prstGeom>
          <a:solidFill>
            <a:srgbClr val="EC9D00"/>
          </a:solidFill>
          <a:ln w="25400" cap="flat" cmpd="sng" algn="ctr">
            <a:solidFill>
              <a:srgbClr val="E69900"/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75763957-D49B-4718-9DE1-8C9E3E5E97AA}"/>
              </a:ext>
            </a:extLst>
          </p:cNvPr>
          <p:cNvSpPr/>
          <p:nvPr/>
        </p:nvSpPr>
        <p:spPr>
          <a:xfrm>
            <a:off x="2425235" y="1647625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B953C270-D04E-4008-85E0-9EF8058DCDBB}"/>
              </a:ext>
            </a:extLst>
          </p:cNvPr>
          <p:cNvSpPr/>
          <p:nvPr/>
        </p:nvSpPr>
        <p:spPr>
          <a:xfrm>
            <a:off x="2425235" y="1482589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5897A5BE-30AF-48C1-BCB5-789F7E767588}"/>
              </a:ext>
            </a:extLst>
          </p:cNvPr>
          <p:cNvSpPr/>
          <p:nvPr/>
        </p:nvSpPr>
        <p:spPr>
          <a:xfrm>
            <a:off x="2425235" y="1810184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24E2A591-862D-4C18-BDF5-A1832CC6C6C3}"/>
              </a:ext>
            </a:extLst>
          </p:cNvPr>
          <p:cNvSpPr/>
          <p:nvPr/>
        </p:nvSpPr>
        <p:spPr>
          <a:xfrm>
            <a:off x="2587754" y="1647700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F9EFCE18-DB25-482E-AFB1-424E8964A4AC}"/>
              </a:ext>
            </a:extLst>
          </p:cNvPr>
          <p:cNvSpPr/>
          <p:nvPr/>
        </p:nvSpPr>
        <p:spPr>
          <a:xfrm>
            <a:off x="2587754" y="1482664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6812D8C6-E46A-4629-8871-88FD3328E21B}"/>
              </a:ext>
            </a:extLst>
          </p:cNvPr>
          <p:cNvSpPr/>
          <p:nvPr/>
        </p:nvSpPr>
        <p:spPr>
          <a:xfrm>
            <a:off x="2587754" y="1810259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59B716F3-741C-472D-B157-CFD418DFDC4E}"/>
              </a:ext>
            </a:extLst>
          </p:cNvPr>
          <p:cNvSpPr/>
          <p:nvPr/>
        </p:nvSpPr>
        <p:spPr>
          <a:xfrm>
            <a:off x="2750273" y="1647738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D3AC75D-085E-470E-856F-031A07B24218}"/>
              </a:ext>
            </a:extLst>
          </p:cNvPr>
          <p:cNvSpPr/>
          <p:nvPr/>
        </p:nvSpPr>
        <p:spPr>
          <a:xfrm>
            <a:off x="2750273" y="1482702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413D395B-A55A-4850-97B6-555BEFD7C226}"/>
              </a:ext>
            </a:extLst>
          </p:cNvPr>
          <p:cNvSpPr/>
          <p:nvPr/>
        </p:nvSpPr>
        <p:spPr>
          <a:xfrm>
            <a:off x="2750273" y="181029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6914E85F-3BD7-47EC-B96D-A336C29F18B8}"/>
              </a:ext>
            </a:extLst>
          </p:cNvPr>
          <p:cNvSpPr/>
          <p:nvPr/>
        </p:nvSpPr>
        <p:spPr>
          <a:xfrm>
            <a:off x="2909882" y="1647738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A52A1689-5EF4-4B80-B464-E17319F11287}"/>
              </a:ext>
            </a:extLst>
          </p:cNvPr>
          <p:cNvSpPr/>
          <p:nvPr/>
        </p:nvSpPr>
        <p:spPr>
          <a:xfrm>
            <a:off x="2909882" y="1482702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244F97AB-D166-459B-83EF-E70CFB2A155F}"/>
              </a:ext>
            </a:extLst>
          </p:cNvPr>
          <p:cNvSpPr/>
          <p:nvPr/>
        </p:nvSpPr>
        <p:spPr>
          <a:xfrm>
            <a:off x="2909882" y="181029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60865DF0-7159-4F6C-A34F-BA95453FD688}"/>
              </a:ext>
            </a:extLst>
          </p:cNvPr>
          <p:cNvSpPr/>
          <p:nvPr/>
        </p:nvSpPr>
        <p:spPr>
          <a:xfrm>
            <a:off x="3075311" y="1648295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5A64F928-0E2D-420A-A9B5-A6E03BD45EFA}"/>
              </a:ext>
            </a:extLst>
          </p:cNvPr>
          <p:cNvSpPr/>
          <p:nvPr/>
        </p:nvSpPr>
        <p:spPr>
          <a:xfrm>
            <a:off x="3075311" y="1483259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378245A3-FAD7-46DA-8A78-CCDBD5244A2D}"/>
              </a:ext>
            </a:extLst>
          </p:cNvPr>
          <p:cNvSpPr/>
          <p:nvPr/>
        </p:nvSpPr>
        <p:spPr>
          <a:xfrm>
            <a:off x="3075311" y="1810854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52C526DA-0584-4BDC-90E3-9BF45A4776E5}"/>
              </a:ext>
            </a:extLst>
          </p:cNvPr>
          <p:cNvSpPr/>
          <p:nvPr/>
        </p:nvSpPr>
        <p:spPr>
          <a:xfrm>
            <a:off x="3234920" y="1647459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0EEEAA0E-4981-4FB2-8E9F-2707B6319F32}"/>
              </a:ext>
            </a:extLst>
          </p:cNvPr>
          <p:cNvSpPr/>
          <p:nvPr/>
        </p:nvSpPr>
        <p:spPr>
          <a:xfrm>
            <a:off x="3234920" y="1482423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27434C23-491C-44E5-B354-88AE75BFB618}"/>
              </a:ext>
            </a:extLst>
          </p:cNvPr>
          <p:cNvSpPr/>
          <p:nvPr/>
        </p:nvSpPr>
        <p:spPr>
          <a:xfrm>
            <a:off x="3234920" y="1810018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3EA52320-1030-413F-8F47-FB2DD65E139B}"/>
              </a:ext>
            </a:extLst>
          </p:cNvPr>
          <p:cNvSpPr/>
          <p:nvPr/>
        </p:nvSpPr>
        <p:spPr>
          <a:xfrm>
            <a:off x="3400349" y="1648016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5B524017-A79D-4D00-8DFF-14912FEE009D}"/>
              </a:ext>
            </a:extLst>
          </p:cNvPr>
          <p:cNvSpPr/>
          <p:nvPr/>
        </p:nvSpPr>
        <p:spPr>
          <a:xfrm>
            <a:off x="3400349" y="1482980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5F3B6F02-F6BE-4EE2-B487-23721A248D5A}"/>
              </a:ext>
            </a:extLst>
          </p:cNvPr>
          <p:cNvSpPr/>
          <p:nvPr/>
        </p:nvSpPr>
        <p:spPr>
          <a:xfrm>
            <a:off x="3400349" y="1810575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0C375EE0-E400-4DA9-9BD1-1CDD62205957}"/>
              </a:ext>
            </a:extLst>
          </p:cNvPr>
          <p:cNvSpPr/>
          <p:nvPr/>
        </p:nvSpPr>
        <p:spPr>
          <a:xfrm>
            <a:off x="2425235" y="2137613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DFC173F3-95E3-4E3B-A22B-8248D9212410}"/>
              </a:ext>
            </a:extLst>
          </p:cNvPr>
          <p:cNvSpPr/>
          <p:nvPr/>
        </p:nvSpPr>
        <p:spPr>
          <a:xfrm>
            <a:off x="2425235" y="197257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FA3416BE-8760-4A7C-AADA-B007CC7AEAA1}"/>
              </a:ext>
            </a:extLst>
          </p:cNvPr>
          <p:cNvSpPr/>
          <p:nvPr/>
        </p:nvSpPr>
        <p:spPr>
          <a:xfrm>
            <a:off x="2425235" y="2300172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9899657-223E-413C-90DB-253BB671D72F}"/>
              </a:ext>
            </a:extLst>
          </p:cNvPr>
          <p:cNvSpPr/>
          <p:nvPr/>
        </p:nvSpPr>
        <p:spPr>
          <a:xfrm>
            <a:off x="2587754" y="2137688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BFE5522D-A168-4EBB-91A7-A5B8EE138E21}"/>
              </a:ext>
            </a:extLst>
          </p:cNvPr>
          <p:cNvSpPr/>
          <p:nvPr/>
        </p:nvSpPr>
        <p:spPr>
          <a:xfrm>
            <a:off x="2587754" y="1972652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0AA66B2C-9339-4371-B450-EF8D1E995B03}"/>
              </a:ext>
            </a:extLst>
          </p:cNvPr>
          <p:cNvSpPr/>
          <p:nvPr/>
        </p:nvSpPr>
        <p:spPr>
          <a:xfrm>
            <a:off x="2587754" y="230024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9EC5C581-E46C-4BF6-B09E-BA078D07EAF8}"/>
              </a:ext>
            </a:extLst>
          </p:cNvPr>
          <p:cNvSpPr/>
          <p:nvPr/>
        </p:nvSpPr>
        <p:spPr>
          <a:xfrm>
            <a:off x="2750273" y="2137726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2E168457-66DD-4351-8C67-FD9F9D0818C6}"/>
              </a:ext>
            </a:extLst>
          </p:cNvPr>
          <p:cNvSpPr/>
          <p:nvPr/>
        </p:nvSpPr>
        <p:spPr>
          <a:xfrm>
            <a:off x="2750273" y="1972690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199DAD37-12A4-488D-9B00-769B1125D256}"/>
              </a:ext>
            </a:extLst>
          </p:cNvPr>
          <p:cNvSpPr/>
          <p:nvPr/>
        </p:nvSpPr>
        <p:spPr>
          <a:xfrm>
            <a:off x="2750273" y="2300285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89A30E66-5346-45DD-AF62-1FBDAC38B981}"/>
              </a:ext>
            </a:extLst>
          </p:cNvPr>
          <p:cNvSpPr/>
          <p:nvPr/>
        </p:nvSpPr>
        <p:spPr>
          <a:xfrm>
            <a:off x="2909882" y="2137726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372AD1BE-1B7D-4245-A09A-AF695C9A68B2}"/>
              </a:ext>
            </a:extLst>
          </p:cNvPr>
          <p:cNvSpPr/>
          <p:nvPr/>
        </p:nvSpPr>
        <p:spPr>
          <a:xfrm>
            <a:off x="2909882" y="1972690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3B93020C-CC71-4297-B43A-30CFFA33D420}"/>
              </a:ext>
            </a:extLst>
          </p:cNvPr>
          <p:cNvSpPr/>
          <p:nvPr/>
        </p:nvSpPr>
        <p:spPr>
          <a:xfrm>
            <a:off x="2909882" y="2300285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7849407A-22A4-4192-8345-CD29F0AD7339}"/>
              </a:ext>
            </a:extLst>
          </p:cNvPr>
          <p:cNvSpPr/>
          <p:nvPr/>
        </p:nvSpPr>
        <p:spPr>
          <a:xfrm>
            <a:off x="3075311" y="2138283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A0B26AF6-D4A6-4B0B-A510-F874573426E3}"/>
              </a:ext>
            </a:extLst>
          </p:cNvPr>
          <p:cNvSpPr/>
          <p:nvPr/>
        </p:nvSpPr>
        <p:spPr>
          <a:xfrm>
            <a:off x="3075311" y="197324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E7400CBD-3AF9-4496-8233-72518DBE48AB}"/>
              </a:ext>
            </a:extLst>
          </p:cNvPr>
          <p:cNvSpPr/>
          <p:nvPr/>
        </p:nvSpPr>
        <p:spPr>
          <a:xfrm>
            <a:off x="3075311" y="2300842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EC3A6CD4-8CC7-4BF7-B694-80EAB89DB7E1}"/>
              </a:ext>
            </a:extLst>
          </p:cNvPr>
          <p:cNvSpPr/>
          <p:nvPr/>
        </p:nvSpPr>
        <p:spPr>
          <a:xfrm>
            <a:off x="3234920" y="213744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17854DF5-37C8-40C9-9F03-65CA2B00FECB}"/>
              </a:ext>
            </a:extLst>
          </p:cNvPr>
          <p:cNvSpPr/>
          <p:nvPr/>
        </p:nvSpPr>
        <p:spPr>
          <a:xfrm>
            <a:off x="3234920" y="1972411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05FAB431-56B2-434D-BEDF-DAC25518857C}"/>
              </a:ext>
            </a:extLst>
          </p:cNvPr>
          <p:cNvSpPr/>
          <p:nvPr/>
        </p:nvSpPr>
        <p:spPr>
          <a:xfrm>
            <a:off x="3234920" y="2300006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169E4DFD-D408-4BB7-B778-A5FB4DC703B4}"/>
              </a:ext>
            </a:extLst>
          </p:cNvPr>
          <p:cNvSpPr/>
          <p:nvPr/>
        </p:nvSpPr>
        <p:spPr>
          <a:xfrm>
            <a:off x="3400349" y="2138004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9BA1859A-F98F-44A5-A6D2-7B27274B59BB}"/>
              </a:ext>
            </a:extLst>
          </p:cNvPr>
          <p:cNvSpPr/>
          <p:nvPr/>
        </p:nvSpPr>
        <p:spPr>
          <a:xfrm>
            <a:off x="3400349" y="1972968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01DEF504-964F-4579-B3D4-2B124BCDAA0A}"/>
              </a:ext>
            </a:extLst>
          </p:cNvPr>
          <p:cNvSpPr/>
          <p:nvPr/>
        </p:nvSpPr>
        <p:spPr>
          <a:xfrm>
            <a:off x="3400349" y="2300563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1AF99A6E-A834-4820-A16E-4B011BADD748}"/>
              </a:ext>
            </a:extLst>
          </p:cNvPr>
          <p:cNvSpPr/>
          <p:nvPr/>
        </p:nvSpPr>
        <p:spPr>
          <a:xfrm>
            <a:off x="3562868" y="1812690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F562ADF3-E8B3-4397-9724-31C5AE5D08D7}"/>
              </a:ext>
            </a:extLst>
          </p:cNvPr>
          <p:cNvSpPr/>
          <p:nvPr/>
        </p:nvSpPr>
        <p:spPr>
          <a:xfrm>
            <a:off x="3562868" y="1647654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E2A68378-DD45-45C6-888E-55C7BE8C62CF}"/>
              </a:ext>
            </a:extLst>
          </p:cNvPr>
          <p:cNvSpPr/>
          <p:nvPr/>
        </p:nvSpPr>
        <p:spPr>
          <a:xfrm>
            <a:off x="3562868" y="1975249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5EE517F3-C5C6-45E8-B42C-B9530FF49E4B}"/>
              </a:ext>
            </a:extLst>
          </p:cNvPr>
          <p:cNvSpPr/>
          <p:nvPr/>
        </p:nvSpPr>
        <p:spPr>
          <a:xfrm>
            <a:off x="2263360" y="1813590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9AE8BDDD-1B96-48B4-AFD2-7906A52542CB}"/>
              </a:ext>
            </a:extLst>
          </p:cNvPr>
          <p:cNvSpPr/>
          <p:nvPr/>
        </p:nvSpPr>
        <p:spPr>
          <a:xfrm>
            <a:off x="2263360" y="1648554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B0DC1986-314D-4B59-95EF-8F8C0F5202DF}"/>
              </a:ext>
            </a:extLst>
          </p:cNvPr>
          <p:cNvSpPr/>
          <p:nvPr/>
        </p:nvSpPr>
        <p:spPr>
          <a:xfrm>
            <a:off x="2263360" y="1976149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1398824C-E443-4A21-B102-851F77122311}"/>
              </a:ext>
            </a:extLst>
          </p:cNvPr>
          <p:cNvSpPr/>
          <p:nvPr/>
        </p:nvSpPr>
        <p:spPr>
          <a:xfrm>
            <a:off x="2425235" y="1315022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CB3D0CC2-6BF7-4072-8512-ED2AF7CBDE4E}"/>
              </a:ext>
            </a:extLst>
          </p:cNvPr>
          <p:cNvSpPr/>
          <p:nvPr/>
        </p:nvSpPr>
        <p:spPr>
          <a:xfrm>
            <a:off x="2587754" y="131509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C55CDAED-F4E7-40ED-A6DB-B7C08F13DE42}"/>
              </a:ext>
            </a:extLst>
          </p:cNvPr>
          <p:cNvSpPr/>
          <p:nvPr/>
        </p:nvSpPr>
        <p:spPr>
          <a:xfrm>
            <a:off x="2750273" y="1315135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6E59444B-8131-4E2D-8977-411C6606F25E}"/>
              </a:ext>
            </a:extLst>
          </p:cNvPr>
          <p:cNvSpPr/>
          <p:nvPr/>
        </p:nvSpPr>
        <p:spPr>
          <a:xfrm>
            <a:off x="2909882" y="1315135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0C16B396-9650-402D-A62B-17EB29983CAF}"/>
              </a:ext>
            </a:extLst>
          </p:cNvPr>
          <p:cNvSpPr/>
          <p:nvPr/>
        </p:nvSpPr>
        <p:spPr>
          <a:xfrm>
            <a:off x="3075311" y="1315692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47DC3322-EB81-440D-BED8-1DB86C94CB25}"/>
              </a:ext>
            </a:extLst>
          </p:cNvPr>
          <p:cNvSpPr/>
          <p:nvPr/>
        </p:nvSpPr>
        <p:spPr>
          <a:xfrm>
            <a:off x="3234920" y="1314856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C71E3FF7-A4A6-4E90-BE63-724A9E4F61E6}"/>
              </a:ext>
            </a:extLst>
          </p:cNvPr>
          <p:cNvSpPr/>
          <p:nvPr/>
        </p:nvSpPr>
        <p:spPr>
          <a:xfrm>
            <a:off x="3400349" y="1315412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4237C1E5-CB53-41B5-9D13-BD7ED8B4A74C}"/>
              </a:ext>
            </a:extLst>
          </p:cNvPr>
          <p:cNvSpPr/>
          <p:nvPr/>
        </p:nvSpPr>
        <p:spPr>
          <a:xfrm>
            <a:off x="2586392" y="1148404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18EB9549-25D6-4694-914F-5D1FA36C1E37}"/>
              </a:ext>
            </a:extLst>
          </p:cNvPr>
          <p:cNvSpPr/>
          <p:nvPr/>
        </p:nvSpPr>
        <p:spPr>
          <a:xfrm>
            <a:off x="2748911" y="1148479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41C262AD-586A-44D7-9494-D04C417FE764}"/>
              </a:ext>
            </a:extLst>
          </p:cNvPr>
          <p:cNvSpPr/>
          <p:nvPr/>
        </p:nvSpPr>
        <p:spPr>
          <a:xfrm>
            <a:off x="2911430" y="114851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4FB2F025-C6AE-48E2-9701-DFBC4AF905E5}"/>
              </a:ext>
            </a:extLst>
          </p:cNvPr>
          <p:cNvSpPr/>
          <p:nvPr/>
        </p:nvSpPr>
        <p:spPr>
          <a:xfrm>
            <a:off x="3071039" y="114851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C3750C59-A427-4B10-80DE-3AF3985E20E6}"/>
              </a:ext>
            </a:extLst>
          </p:cNvPr>
          <p:cNvSpPr/>
          <p:nvPr/>
        </p:nvSpPr>
        <p:spPr>
          <a:xfrm>
            <a:off x="3236468" y="1149074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95381108-850E-457E-BC16-85DD023999ED}"/>
              </a:ext>
            </a:extLst>
          </p:cNvPr>
          <p:cNvSpPr/>
          <p:nvPr/>
        </p:nvSpPr>
        <p:spPr>
          <a:xfrm>
            <a:off x="2101526" y="1813042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A63741ED-EA96-4F69-A31D-822F9BA67D33}"/>
              </a:ext>
            </a:extLst>
          </p:cNvPr>
          <p:cNvSpPr/>
          <p:nvPr/>
        </p:nvSpPr>
        <p:spPr>
          <a:xfrm>
            <a:off x="2101526" y="1648006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EFB6BC09-AFC8-45E7-955A-4D182090920F}"/>
              </a:ext>
            </a:extLst>
          </p:cNvPr>
          <p:cNvSpPr/>
          <p:nvPr/>
        </p:nvSpPr>
        <p:spPr>
          <a:xfrm>
            <a:off x="2101526" y="1975601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035A6DCB-E97B-4D3C-A6B0-3724D2C868E0}"/>
              </a:ext>
            </a:extLst>
          </p:cNvPr>
          <p:cNvSpPr/>
          <p:nvPr/>
        </p:nvSpPr>
        <p:spPr>
          <a:xfrm>
            <a:off x="2262833" y="2135061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89DD3B13-D5A6-48EE-9FA1-81EE08075F9E}"/>
              </a:ext>
            </a:extLst>
          </p:cNvPr>
          <p:cNvSpPr/>
          <p:nvPr/>
        </p:nvSpPr>
        <p:spPr>
          <a:xfrm>
            <a:off x="2423873" y="246185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531C5479-1D22-4683-92CF-49D175EA3978}"/>
              </a:ext>
            </a:extLst>
          </p:cNvPr>
          <p:cNvSpPr/>
          <p:nvPr/>
        </p:nvSpPr>
        <p:spPr>
          <a:xfrm>
            <a:off x="2586392" y="2461932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1F75D795-DA5B-41C4-BB2D-60B01BD5529A}"/>
              </a:ext>
            </a:extLst>
          </p:cNvPr>
          <p:cNvSpPr/>
          <p:nvPr/>
        </p:nvSpPr>
        <p:spPr>
          <a:xfrm>
            <a:off x="2748911" y="2461970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E2349716-3041-4FBF-8927-54D00B1E79FD}"/>
              </a:ext>
            </a:extLst>
          </p:cNvPr>
          <p:cNvSpPr/>
          <p:nvPr/>
        </p:nvSpPr>
        <p:spPr>
          <a:xfrm>
            <a:off x="2908520" y="2461970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98286609-DC7B-4BFF-8675-A1AD90FBAAD8}"/>
              </a:ext>
            </a:extLst>
          </p:cNvPr>
          <p:cNvSpPr/>
          <p:nvPr/>
        </p:nvSpPr>
        <p:spPr>
          <a:xfrm>
            <a:off x="3073949" y="246252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A668ADE9-571E-4F8F-848B-3FF655B8C5CF}"/>
              </a:ext>
            </a:extLst>
          </p:cNvPr>
          <p:cNvSpPr/>
          <p:nvPr/>
        </p:nvSpPr>
        <p:spPr>
          <a:xfrm>
            <a:off x="3233558" y="2461691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585B69CA-DED0-4419-A28B-E074FEF4F306}"/>
              </a:ext>
            </a:extLst>
          </p:cNvPr>
          <p:cNvSpPr/>
          <p:nvPr/>
        </p:nvSpPr>
        <p:spPr>
          <a:xfrm>
            <a:off x="2586392" y="2628091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74A997D8-12D1-4369-B134-EB9C3D9E62B1}"/>
              </a:ext>
            </a:extLst>
          </p:cNvPr>
          <p:cNvSpPr/>
          <p:nvPr/>
        </p:nvSpPr>
        <p:spPr>
          <a:xfrm>
            <a:off x="2748911" y="2628166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E5D0E8C4-E314-48CF-A767-9379E3FDECD8}"/>
              </a:ext>
            </a:extLst>
          </p:cNvPr>
          <p:cNvSpPr/>
          <p:nvPr/>
        </p:nvSpPr>
        <p:spPr>
          <a:xfrm>
            <a:off x="2911430" y="2628204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16" name="Rectangle 215">
            <a:extLst>
              <a:ext uri="{FF2B5EF4-FFF2-40B4-BE49-F238E27FC236}">
                <a16:creationId xmlns:a16="http://schemas.microsoft.com/office/drawing/2014/main" id="{781DD4AE-FBBE-4A8B-A649-E3DDD05976EA}"/>
              </a:ext>
            </a:extLst>
          </p:cNvPr>
          <p:cNvSpPr/>
          <p:nvPr/>
        </p:nvSpPr>
        <p:spPr>
          <a:xfrm>
            <a:off x="3071039" y="2628204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DD16A52E-DB9D-4429-A22F-FB236DB27204}"/>
              </a:ext>
            </a:extLst>
          </p:cNvPr>
          <p:cNvSpPr/>
          <p:nvPr/>
        </p:nvSpPr>
        <p:spPr>
          <a:xfrm>
            <a:off x="3236468" y="2628761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042A3A69-9624-41FC-A9AD-1ECE3F2F3643}"/>
              </a:ext>
            </a:extLst>
          </p:cNvPr>
          <p:cNvSpPr/>
          <p:nvPr/>
        </p:nvSpPr>
        <p:spPr>
          <a:xfrm>
            <a:off x="2750273" y="2790234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52B3EBA3-EAB3-42D7-82AA-5E852AF19B21}"/>
              </a:ext>
            </a:extLst>
          </p:cNvPr>
          <p:cNvSpPr/>
          <p:nvPr/>
        </p:nvSpPr>
        <p:spPr>
          <a:xfrm>
            <a:off x="2912792" y="2790309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5423EEF1-679E-4802-A4EB-EB18846F96E1}"/>
              </a:ext>
            </a:extLst>
          </p:cNvPr>
          <p:cNvSpPr/>
          <p:nvPr/>
        </p:nvSpPr>
        <p:spPr>
          <a:xfrm>
            <a:off x="3075311" y="2790347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44431F73-227E-428A-8C51-6FC342A0304D}"/>
              </a:ext>
            </a:extLst>
          </p:cNvPr>
          <p:cNvSpPr/>
          <p:nvPr/>
        </p:nvSpPr>
        <p:spPr>
          <a:xfrm>
            <a:off x="2269739" y="1483886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DD6927E3-3417-478E-8B7C-03FCEBEDF664}"/>
              </a:ext>
            </a:extLst>
          </p:cNvPr>
          <p:cNvSpPr/>
          <p:nvPr/>
        </p:nvSpPr>
        <p:spPr>
          <a:xfrm>
            <a:off x="2269460" y="1314025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E9384C66-70A5-434B-A385-8A0130ADA844}"/>
              </a:ext>
            </a:extLst>
          </p:cNvPr>
          <p:cNvSpPr/>
          <p:nvPr/>
        </p:nvSpPr>
        <p:spPr>
          <a:xfrm>
            <a:off x="2269460" y="1148998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80848288-D182-4788-9471-31CE782C8CEF}"/>
              </a:ext>
            </a:extLst>
          </p:cNvPr>
          <p:cNvSpPr/>
          <p:nvPr/>
        </p:nvSpPr>
        <p:spPr>
          <a:xfrm>
            <a:off x="2429797" y="1146932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E979F815-3167-48D1-9781-D3B5AE2E9C7E}"/>
              </a:ext>
            </a:extLst>
          </p:cNvPr>
          <p:cNvSpPr/>
          <p:nvPr/>
        </p:nvSpPr>
        <p:spPr>
          <a:xfrm>
            <a:off x="2101526" y="1483526"/>
            <a:ext cx="162519" cy="162559"/>
          </a:xfrm>
          <a:prstGeom prst="rect">
            <a:avLst/>
          </a:prstGeom>
          <a:solidFill>
            <a:srgbClr val="697000"/>
          </a:solidFill>
          <a:ln w="25400" cap="flat" cmpd="sng" algn="ctr">
            <a:solidFill>
              <a:srgbClr val="697000">
                <a:shade val="5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26" name="Down Arrow 262">
            <a:extLst>
              <a:ext uri="{FF2B5EF4-FFF2-40B4-BE49-F238E27FC236}">
                <a16:creationId xmlns:a16="http://schemas.microsoft.com/office/drawing/2014/main" id="{5DE371A0-1D4C-451A-B143-9FB416012439}"/>
              </a:ext>
            </a:extLst>
          </p:cNvPr>
          <p:cNvSpPr/>
          <p:nvPr/>
        </p:nvSpPr>
        <p:spPr>
          <a:xfrm rot="13500000">
            <a:off x="1976297" y="1594863"/>
            <a:ext cx="158273" cy="936019"/>
          </a:xfrm>
          <a:prstGeom prst="downArrow">
            <a:avLst/>
          </a:prstGeom>
          <a:solidFill>
            <a:srgbClr val="FFFF00"/>
          </a:solidFill>
          <a:ln w="12700" cap="flat" cmpd="sng" algn="ctr">
            <a:solidFill>
              <a:srgbClr val="1C1C1C"/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27" name="Down Arrow 263">
            <a:extLst>
              <a:ext uri="{FF2B5EF4-FFF2-40B4-BE49-F238E27FC236}">
                <a16:creationId xmlns:a16="http://schemas.microsoft.com/office/drawing/2014/main" id="{B05BB846-2A39-4B22-BB05-92BFA029E69C}"/>
              </a:ext>
            </a:extLst>
          </p:cNvPr>
          <p:cNvSpPr/>
          <p:nvPr/>
        </p:nvSpPr>
        <p:spPr>
          <a:xfrm rot="2700000">
            <a:off x="4218888" y="2417282"/>
            <a:ext cx="137266" cy="1166758"/>
          </a:xfrm>
          <a:prstGeom prst="downArrow">
            <a:avLst/>
          </a:prstGeom>
          <a:solidFill>
            <a:srgbClr val="FFFF00"/>
          </a:solidFill>
          <a:ln w="12700" cap="flat" cmpd="sng" algn="ctr">
            <a:solidFill>
              <a:srgbClr val="1C1C1C"/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BEFF122D-D035-4FCF-ADB4-B060C6C42424}"/>
              </a:ext>
            </a:extLst>
          </p:cNvPr>
          <p:cNvSpPr txBox="1"/>
          <p:nvPr/>
        </p:nvSpPr>
        <p:spPr>
          <a:xfrm>
            <a:off x="751766" y="2437119"/>
            <a:ext cx="1227444" cy="5232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 defTabSz="914355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Open Sans"/>
                <a:cs typeface="Calibri" pitchFamily="34" charset="0"/>
              </a:rPr>
              <a:t>Upslope area</a:t>
            </a:r>
          </a:p>
          <a:p>
            <a:pPr algn="ctr" defTabSz="914355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Open Sans"/>
                <a:cs typeface="Calibri" pitchFamily="34" charset="0"/>
              </a:rPr>
              <a:t>(transport)</a:t>
            </a: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1B069DD2-5D87-47D0-8EFF-64C018673FB4}"/>
              </a:ext>
            </a:extLst>
          </p:cNvPr>
          <p:cNvSpPr txBox="1"/>
          <p:nvPr/>
        </p:nvSpPr>
        <p:spPr>
          <a:xfrm>
            <a:off x="4156719" y="2036008"/>
            <a:ext cx="1480717" cy="5232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 defTabSz="914355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Open Sans"/>
                <a:cs typeface="Calibri" pitchFamily="34" charset="0"/>
              </a:rPr>
              <a:t>Downslope path</a:t>
            </a:r>
          </a:p>
          <a:p>
            <a:pPr algn="ctr" defTabSz="914355"/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Open Sans"/>
                <a:cs typeface="Calibri" pitchFamily="34" charset="0"/>
              </a:rPr>
              <a:t>(retention)</a:t>
            </a:r>
          </a:p>
        </p:txBody>
      </p:sp>
      <p:sp>
        <p:nvSpPr>
          <p:cNvPr id="230" name="TextBox 229">
            <a:extLst>
              <a:ext uri="{FF2B5EF4-FFF2-40B4-BE49-F238E27FC236}">
                <a16:creationId xmlns:a16="http://schemas.microsoft.com/office/drawing/2014/main" id="{22EEB490-FE4A-46A5-96AC-321147B4B4A9}"/>
              </a:ext>
            </a:extLst>
          </p:cNvPr>
          <p:cNvSpPr txBox="1"/>
          <p:nvPr/>
        </p:nvSpPr>
        <p:spPr>
          <a:xfrm rot="20154670">
            <a:off x="1542152" y="4041395"/>
            <a:ext cx="697755" cy="27699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 defTabSz="914355"/>
            <a:r>
              <a:rPr lang="en-US" sz="1200" dirty="0">
                <a:solidFill>
                  <a:srgbClr val="0B3F93"/>
                </a:solidFill>
                <a:latin typeface="Open Sans"/>
                <a:cs typeface="Calibri" pitchFamily="34" charset="0"/>
              </a:rPr>
              <a:t>Stream</a:t>
            </a:r>
          </a:p>
        </p:txBody>
      </p:sp>
      <p:cxnSp>
        <p:nvCxnSpPr>
          <p:cNvPr id="231" name="Straight Arrow Connector 230">
            <a:extLst>
              <a:ext uri="{FF2B5EF4-FFF2-40B4-BE49-F238E27FC236}">
                <a16:creationId xmlns:a16="http://schemas.microsoft.com/office/drawing/2014/main" id="{3E777F22-0737-4529-85EF-8910D80C84B0}"/>
              </a:ext>
            </a:extLst>
          </p:cNvPr>
          <p:cNvCxnSpPr/>
          <p:nvPr/>
        </p:nvCxnSpPr>
        <p:spPr>
          <a:xfrm flipV="1">
            <a:off x="2901341" y="3032759"/>
            <a:ext cx="342065" cy="168270"/>
          </a:xfrm>
          <a:prstGeom prst="straightConnector1">
            <a:avLst/>
          </a:prstGeom>
          <a:noFill/>
          <a:ln w="38100" cap="flat" cmpd="sng" algn="ctr">
            <a:solidFill>
              <a:srgbClr val="E69900"/>
            </a:solidFill>
            <a:prstDash val="solid"/>
            <a:tailEnd type="triangle"/>
          </a:ln>
          <a:effectLst/>
        </p:spPr>
      </p:cxnSp>
      <p:sp>
        <p:nvSpPr>
          <p:cNvPr id="232" name="TextBox 231">
            <a:extLst>
              <a:ext uri="{FF2B5EF4-FFF2-40B4-BE49-F238E27FC236}">
                <a16:creationId xmlns:a16="http://schemas.microsoft.com/office/drawing/2014/main" id="{FF1801E0-D698-4725-97F0-537596641E9C}"/>
              </a:ext>
            </a:extLst>
          </p:cNvPr>
          <p:cNvSpPr txBox="1"/>
          <p:nvPr/>
        </p:nvSpPr>
        <p:spPr>
          <a:xfrm>
            <a:off x="2028912" y="3029392"/>
            <a:ext cx="957206" cy="64632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 defTabSz="914355"/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Open Sans"/>
                <a:cs typeface="Calibri" pitchFamily="34" charset="0"/>
              </a:rPr>
              <a:t>Pixel of interest (N/P load)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3" name="TextBox 232">
                <a:extLst>
                  <a:ext uri="{FF2B5EF4-FFF2-40B4-BE49-F238E27FC236}">
                    <a16:creationId xmlns:a16="http://schemas.microsoft.com/office/drawing/2014/main" id="{7EF96BA4-3284-4A26-9605-9DD8CDEACA6C}"/>
                  </a:ext>
                </a:extLst>
              </p:cNvPr>
              <p:cNvSpPr txBox="1"/>
              <p:nvPr/>
            </p:nvSpPr>
            <p:spPr>
              <a:xfrm>
                <a:off x="6630327" y="3799292"/>
                <a:ext cx="2238618" cy="966158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 lIns="91436" tIns="45718" rIns="91436" bIns="45718" rtlCol="0">
                <a:spAutoFit/>
              </a:bodyPr>
              <a:lstStyle/>
              <a:p>
                <a:pPr algn="ctr" defTabSz="914355"/>
                <a:r>
                  <a:rPr lang="en-US" sz="1600" b="1" i="1" dirty="0">
                    <a:solidFill>
                      <a:srgbClr val="62814B">
                        <a:lumMod val="75000"/>
                      </a:srgbClr>
                    </a:solidFill>
                    <a:latin typeface="Open Sans"/>
                    <a:cs typeface="Calibri" pitchFamily="34" charset="0"/>
                  </a:rPr>
                  <a:t>Total export =</a:t>
                </a:r>
              </a:p>
              <a:p>
                <a:pPr algn="ctr" defTabSz="914355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US" sz="1600" b="1" i="1" dirty="0">
                              <a:solidFill>
                                <a:srgbClr val="62814B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sz="1600" b="1" i="1" dirty="0">
                              <a:solidFill>
                                <a:srgbClr val="62814B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𝒑</m:t>
                          </m:r>
                          <m:r>
                            <a:rPr lang="en-US" sz="1600" b="1" i="1" dirty="0">
                              <a:solidFill>
                                <a:srgbClr val="62814B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𝒊𝒙𝒆𝒍</m:t>
                          </m:r>
                        </m:sub>
                        <m:sup/>
                        <m:e>
                          <m:r>
                            <a:rPr lang="en-US" sz="1600" b="1" i="1" dirty="0" smtClean="0">
                              <a:solidFill>
                                <a:srgbClr val="62814B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𝑵𝒖𝒕𝒓𝒊𝒆𝒏𝒕</m:t>
                          </m:r>
                          <m:r>
                            <a:rPr lang="en-US" sz="1600" b="1" i="1" dirty="0">
                              <a:solidFill>
                                <a:srgbClr val="62814B">
                                  <a:lumMod val="75000"/>
                                </a:srgbClr>
                              </a:solidFill>
                              <a:latin typeface="Cambria Math" panose="02040503050406030204" pitchFamily="18" charset="0"/>
                            </a:rPr>
                            <m:t>𝑬𝒙𝒑𝒐𝒓𝒕</m:t>
                          </m:r>
                        </m:e>
                      </m:nary>
                    </m:oMath>
                  </m:oMathPara>
                </a14:m>
                <a:endParaRPr lang="en-US" sz="1400" b="1" dirty="0">
                  <a:solidFill>
                    <a:srgbClr val="62814B">
                      <a:lumMod val="75000"/>
                    </a:srgbClr>
                  </a:solidFill>
                  <a:latin typeface="Open Sans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233" name="TextBox 232">
                <a:extLst>
                  <a:ext uri="{FF2B5EF4-FFF2-40B4-BE49-F238E27FC236}">
                    <a16:creationId xmlns:a16="http://schemas.microsoft.com/office/drawing/2014/main" id="{7EF96BA4-3284-4A26-9605-9DD8CDEAC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0327" y="3799292"/>
                <a:ext cx="2238618" cy="966158"/>
              </a:xfrm>
              <a:prstGeom prst="rect">
                <a:avLst/>
              </a:prstGeom>
              <a:blipFill>
                <a:blip r:embed="rId3"/>
                <a:stretch>
                  <a:fillRect t="-2516"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4" name="Flowchart: Alternate Process 233">
            <a:extLst>
              <a:ext uri="{FF2B5EF4-FFF2-40B4-BE49-F238E27FC236}">
                <a16:creationId xmlns:a16="http://schemas.microsoft.com/office/drawing/2014/main" id="{DD0A752F-4AB4-4985-9A90-57C95511A573}"/>
              </a:ext>
            </a:extLst>
          </p:cNvPr>
          <p:cNvSpPr/>
          <p:nvPr/>
        </p:nvSpPr>
        <p:spPr>
          <a:xfrm>
            <a:off x="6582518" y="3752927"/>
            <a:ext cx="2334241" cy="1073073"/>
          </a:xfrm>
          <a:prstGeom prst="flowChartAlternateProcess">
            <a:avLst/>
          </a:prstGeom>
          <a:noFill/>
          <a:ln w="38100" cap="flat" cmpd="sng" algn="ctr">
            <a:solidFill>
              <a:srgbClr val="404A2E">
                <a:lumMod val="60000"/>
                <a:lumOff val="4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697000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" name="TextBox 234">
                <a:extLst>
                  <a:ext uri="{FF2B5EF4-FFF2-40B4-BE49-F238E27FC236}">
                    <a16:creationId xmlns:a16="http://schemas.microsoft.com/office/drawing/2014/main" id="{8CD10FB8-4FD3-4193-BFBF-697F070CBA6D}"/>
                  </a:ext>
                </a:extLst>
              </p:cNvPr>
              <p:cNvSpPr txBox="1"/>
              <p:nvPr/>
            </p:nvSpPr>
            <p:spPr>
              <a:xfrm>
                <a:off x="5978010" y="2909455"/>
                <a:ext cx="3029557" cy="639979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lIns="91436" tIns="45718" rIns="91436" bIns="45718" rtlCol="0">
                <a:spAutoFit/>
              </a:bodyPr>
              <a:lstStyle/>
              <a:p>
                <a:pPr algn="ctr" defTabSz="914355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𝑵𝒖𝒕𝒓𝒊𝒆𝒏𝒕𝑬𝒙𝒑𝒐</m:t>
                      </m:r>
                      <m:r>
                        <a:rPr lang="en-US" b="1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/>
                        </a:rPr>
                        <m:t>𝒓𝒕</m:t>
                      </m:r>
                      <m:r>
                        <a:rPr lang="en-US" b="1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𝒍𝒐𝒂𝒅</m:t>
                      </m:r>
                      <m:r>
                        <a:rPr lang="en-US" b="1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 ×</m:t>
                      </m:r>
                      <m:r>
                        <a:rPr lang="en-US" b="1" i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𝑵𝑫𝑹</m:t>
                      </m:r>
                    </m:oMath>
                  </m:oMathPara>
                </a14:m>
                <a:endParaRPr lang="en-US" b="1" dirty="0">
                  <a:solidFill>
                    <a:schemeClr val="bg2">
                      <a:lumMod val="25000"/>
                    </a:schemeClr>
                  </a:solidFill>
                  <a:latin typeface="Open Sans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235" name="TextBox 234">
                <a:extLst>
                  <a:ext uri="{FF2B5EF4-FFF2-40B4-BE49-F238E27FC236}">
                    <a16:creationId xmlns:a16="http://schemas.microsoft.com/office/drawing/2014/main" id="{8CD10FB8-4FD3-4193-BFBF-697F070CB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8010" y="2909455"/>
                <a:ext cx="3029557" cy="6399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28575"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6" name="Flowchart: Alternate Process 235">
            <a:extLst>
              <a:ext uri="{FF2B5EF4-FFF2-40B4-BE49-F238E27FC236}">
                <a16:creationId xmlns:a16="http://schemas.microsoft.com/office/drawing/2014/main" id="{7770E92A-19F6-4CDF-A9AC-A4245E589093}"/>
              </a:ext>
            </a:extLst>
          </p:cNvPr>
          <p:cNvSpPr/>
          <p:nvPr/>
        </p:nvSpPr>
        <p:spPr>
          <a:xfrm>
            <a:off x="6045201" y="2559228"/>
            <a:ext cx="2870201" cy="1035216"/>
          </a:xfrm>
          <a:prstGeom prst="flowChartAlternateProcess">
            <a:avLst/>
          </a:prstGeom>
          <a:noFill/>
          <a:ln w="38100" cap="flat" cmpd="sng" algn="ctr">
            <a:solidFill>
              <a:srgbClr val="4D4D4D">
                <a:lumMod val="60000"/>
                <a:lumOff val="40000"/>
              </a:srgbClr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D0A9BD81-0644-4E3B-838D-0821EA1EACDB}"/>
              </a:ext>
            </a:extLst>
          </p:cNvPr>
          <p:cNvSpPr/>
          <p:nvPr/>
        </p:nvSpPr>
        <p:spPr>
          <a:xfrm>
            <a:off x="6149329" y="2662107"/>
            <a:ext cx="1078244" cy="338554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defTabSz="914355"/>
            <a:r>
              <a:rPr lang="en-US" sz="1600" b="1" i="1" dirty="0">
                <a:solidFill>
                  <a:schemeClr val="bg2">
                    <a:lumMod val="25000"/>
                  </a:schemeClr>
                </a:solidFill>
                <a:latin typeface="Open Sans"/>
                <a:cs typeface="Calibri" pitchFamily="34" charset="0"/>
              </a:rPr>
              <a:t>Per pixel:</a:t>
            </a:r>
            <a:endParaRPr lang="en-US" sz="1600" dirty="0">
              <a:solidFill>
                <a:schemeClr val="bg2">
                  <a:lumMod val="25000"/>
                </a:schemeClr>
              </a:solidFill>
              <a:latin typeface="Open Sans"/>
            </a:endParaRPr>
          </a:p>
        </p:txBody>
      </p: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DB59EB9E-F4C2-4D2E-8DD8-03945294DC2E}"/>
              </a:ext>
            </a:extLst>
          </p:cNvPr>
          <p:cNvGrpSpPr/>
          <p:nvPr/>
        </p:nvGrpSpPr>
        <p:grpSpPr>
          <a:xfrm>
            <a:off x="6335506" y="219349"/>
            <a:ext cx="2639417" cy="1095534"/>
            <a:chOff x="4898353" y="283632"/>
            <a:chExt cx="2639417" cy="1095534"/>
          </a:xfrm>
        </p:grpSpPr>
        <p:sp>
          <p:nvSpPr>
            <p:cNvPr id="239" name="Flowchart: Alternate Process 238">
              <a:extLst>
                <a:ext uri="{FF2B5EF4-FFF2-40B4-BE49-F238E27FC236}">
                  <a16:creationId xmlns:a16="http://schemas.microsoft.com/office/drawing/2014/main" id="{22EA0E34-BBF7-41B1-9D02-EB71B1CBD6A7}"/>
                </a:ext>
              </a:extLst>
            </p:cNvPr>
            <p:cNvSpPr/>
            <p:nvPr/>
          </p:nvSpPr>
          <p:spPr>
            <a:xfrm>
              <a:off x="4898353" y="283632"/>
              <a:ext cx="2523379" cy="1095534"/>
            </a:xfrm>
            <a:prstGeom prst="flowChartAlternateProcess">
              <a:avLst/>
            </a:prstGeom>
            <a:solidFill>
              <a:srgbClr val="A8B306">
                <a:lumMod val="20000"/>
                <a:lumOff val="80000"/>
              </a:srgbClr>
            </a:solidFill>
            <a:ln w="38100" cap="flat" cmpd="sng" algn="ctr">
              <a:solidFill>
                <a:srgbClr val="4D4D4D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endParaRPr>
            </a:p>
          </p:txBody>
        </p:sp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07E6F7BD-3CD3-4F6F-946D-71968847600C}"/>
                </a:ext>
              </a:extLst>
            </p:cNvPr>
            <p:cNvSpPr txBox="1"/>
            <p:nvPr/>
          </p:nvSpPr>
          <p:spPr>
            <a:xfrm>
              <a:off x="4988756" y="416432"/>
              <a:ext cx="2549014" cy="856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35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</a:rPr>
                <a:t>NDR is a function of Upslope transport and Downslope retention </a:t>
              </a:r>
            </a:p>
          </p:txBody>
        </p:sp>
      </p:grpSp>
      <p:sp>
        <p:nvSpPr>
          <p:cNvPr id="241" name="TextBox 240">
            <a:extLst>
              <a:ext uri="{FF2B5EF4-FFF2-40B4-BE49-F238E27FC236}">
                <a16:creationId xmlns:a16="http://schemas.microsoft.com/office/drawing/2014/main" id="{30F6655B-C742-4D71-809F-12AA2E5A2B9D}"/>
              </a:ext>
            </a:extLst>
          </p:cNvPr>
          <p:cNvSpPr txBox="1"/>
          <p:nvPr/>
        </p:nvSpPr>
        <p:spPr>
          <a:xfrm>
            <a:off x="4268031" y="4176583"/>
            <a:ext cx="1910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5"/>
            <a:r>
              <a:rPr lang="en-US" sz="1400" b="1" dirty="0">
                <a:solidFill>
                  <a:schemeClr val="bg2">
                    <a:lumMod val="25000"/>
                  </a:schemeClr>
                </a:solidFill>
                <a:latin typeface="Open Sans"/>
                <a:cs typeface="Calibri" pitchFamily="34" charset="0"/>
              </a:rPr>
              <a:t>Nutrient exported to the stream</a:t>
            </a:r>
          </a:p>
        </p:txBody>
      </p:sp>
      <p:cxnSp>
        <p:nvCxnSpPr>
          <p:cNvPr id="242" name="Straight Arrow Connector 241">
            <a:extLst>
              <a:ext uri="{FF2B5EF4-FFF2-40B4-BE49-F238E27FC236}">
                <a16:creationId xmlns:a16="http://schemas.microsoft.com/office/drawing/2014/main" id="{7F9B237B-088C-4B13-844E-4A3B19B016EB}"/>
              </a:ext>
            </a:extLst>
          </p:cNvPr>
          <p:cNvCxnSpPr/>
          <p:nvPr/>
        </p:nvCxnSpPr>
        <p:spPr>
          <a:xfrm flipH="1" flipV="1">
            <a:off x="4104620" y="4272312"/>
            <a:ext cx="326822" cy="292503"/>
          </a:xfrm>
          <a:prstGeom prst="straightConnector1">
            <a:avLst/>
          </a:prstGeom>
          <a:noFill/>
          <a:ln w="57150" cap="flat" cmpd="sng" algn="ctr">
            <a:solidFill>
              <a:srgbClr val="E69900"/>
            </a:solidFill>
            <a:prstDash val="solid"/>
            <a:tailEnd type="triangle"/>
          </a:ln>
          <a:effectLst/>
        </p:spPr>
      </p:cxnSp>
      <p:sp>
        <p:nvSpPr>
          <p:cNvPr id="243" name="Oval 242">
            <a:extLst>
              <a:ext uri="{FF2B5EF4-FFF2-40B4-BE49-F238E27FC236}">
                <a16:creationId xmlns:a16="http://schemas.microsoft.com/office/drawing/2014/main" id="{B89DAEF4-5E14-4049-86C3-C45DC36A59C4}"/>
              </a:ext>
            </a:extLst>
          </p:cNvPr>
          <p:cNvSpPr/>
          <p:nvPr/>
        </p:nvSpPr>
        <p:spPr>
          <a:xfrm>
            <a:off x="4281901" y="3966746"/>
            <a:ext cx="45719" cy="51204"/>
          </a:xfrm>
          <a:prstGeom prst="ellipse">
            <a:avLst/>
          </a:prstGeom>
          <a:solidFill>
            <a:srgbClr val="EC9D00"/>
          </a:solidFill>
          <a:ln w="25400" cap="flat" cmpd="sng" algn="ctr">
            <a:solidFill>
              <a:srgbClr val="EC9D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0689D559-1C95-45A3-A958-7236FFD9E430}"/>
              </a:ext>
            </a:extLst>
          </p:cNvPr>
          <p:cNvSpPr/>
          <p:nvPr/>
        </p:nvSpPr>
        <p:spPr>
          <a:xfrm>
            <a:off x="4114207" y="4125379"/>
            <a:ext cx="45719" cy="51204"/>
          </a:xfrm>
          <a:prstGeom prst="ellipse">
            <a:avLst/>
          </a:prstGeom>
          <a:solidFill>
            <a:srgbClr val="EC9D00"/>
          </a:solidFill>
          <a:ln w="25400" cap="flat" cmpd="sng" algn="ctr">
            <a:solidFill>
              <a:srgbClr val="EC9D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50956F1B-62FF-4930-8415-8892353FFD29}"/>
              </a:ext>
            </a:extLst>
          </p:cNvPr>
          <p:cNvSpPr/>
          <p:nvPr/>
        </p:nvSpPr>
        <p:spPr>
          <a:xfrm>
            <a:off x="3973799" y="4246710"/>
            <a:ext cx="45719" cy="51204"/>
          </a:xfrm>
          <a:prstGeom prst="ellipse">
            <a:avLst/>
          </a:prstGeom>
          <a:solidFill>
            <a:srgbClr val="EC9D00"/>
          </a:solidFill>
          <a:ln w="25400" cap="flat" cmpd="sng" algn="ctr">
            <a:solidFill>
              <a:srgbClr val="EC9D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88D7962E-D99D-4B68-A02F-C16B161AB273}"/>
              </a:ext>
            </a:extLst>
          </p:cNvPr>
          <p:cNvSpPr/>
          <p:nvPr/>
        </p:nvSpPr>
        <p:spPr>
          <a:xfrm>
            <a:off x="3788467" y="4314965"/>
            <a:ext cx="45719" cy="51204"/>
          </a:xfrm>
          <a:prstGeom prst="ellipse">
            <a:avLst/>
          </a:prstGeom>
          <a:solidFill>
            <a:srgbClr val="EC9D00"/>
          </a:solidFill>
          <a:ln w="25400" cap="flat" cmpd="sng" algn="ctr">
            <a:solidFill>
              <a:srgbClr val="EC9D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717DC22E-53DE-4DE4-8F6E-9EE3DE4BE513}"/>
              </a:ext>
            </a:extLst>
          </p:cNvPr>
          <p:cNvSpPr/>
          <p:nvPr/>
        </p:nvSpPr>
        <p:spPr>
          <a:xfrm>
            <a:off x="3661488" y="4365121"/>
            <a:ext cx="45719" cy="51204"/>
          </a:xfrm>
          <a:prstGeom prst="ellipse">
            <a:avLst/>
          </a:prstGeom>
          <a:solidFill>
            <a:srgbClr val="EC9D00"/>
          </a:solidFill>
          <a:ln w="25400" cap="flat" cmpd="sng" algn="ctr">
            <a:solidFill>
              <a:srgbClr val="EC9D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803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" grpId="0" animBg="1"/>
      <p:bldP spid="227" grpId="0" animBg="1"/>
      <p:bldP spid="228" grpId="0"/>
      <p:bldP spid="229" grpId="0"/>
      <p:bldP spid="233" grpId="0"/>
      <p:bldP spid="234" grpId="0" animBg="1"/>
      <p:bldP spid="235" grpId="0"/>
      <p:bldP spid="236" grpId="0" animBg="1"/>
      <p:bldP spid="237" grpId="0"/>
      <p:bldP spid="241" grpId="0"/>
      <p:bldP spid="243" grpId="0" animBg="1"/>
      <p:bldP spid="244" grpId="0" animBg="1"/>
      <p:bldP spid="245" grpId="0" animBg="1"/>
      <p:bldP spid="246" grpId="0" animBg="1"/>
      <p:bldP spid="2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Freeform 153">
            <a:extLst>
              <a:ext uri="{FF2B5EF4-FFF2-40B4-BE49-F238E27FC236}">
                <a16:creationId xmlns:a16="http://schemas.microsoft.com/office/drawing/2014/main" id="{DD58385D-48F8-4CAC-A151-3BCD8B705A98}"/>
              </a:ext>
            </a:extLst>
          </p:cNvPr>
          <p:cNvSpPr/>
          <p:nvPr/>
        </p:nvSpPr>
        <p:spPr>
          <a:xfrm rot="286254">
            <a:off x="2123722" y="2175256"/>
            <a:ext cx="5201920" cy="2814320"/>
          </a:xfrm>
          <a:custGeom>
            <a:avLst/>
            <a:gdLst>
              <a:gd name="connsiteX0" fmla="*/ 0 w 5201920"/>
              <a:gd name="connsiteY0" fmla="*/ 2814320 h 2814320"/>
              <a:gd name="connsiteX1" fmla="*/ 873760 w 5201920"/>
              <a:gd name="connsiteY1" fmla="*/ 2286000 h 2814320"/>
              <a:gd name="connsiteX2" fmla="*/ 2509520 w 5201920"/>
              <a:gd name="connsiteY2" fmla="*/ 2540000 h 2814320"/>
              <a:gd name="connsiteX3" fmla="*/ 4419600 w 5201920"/>
              <a:gd name="connsiteY3" fmla="*/ 518160 h 2814320"/>
              <a:gd name="connsiteX4" fmla="*/ 5201920 w 5201920"/>
              <a:gd name="connsiteY4" fmla="*/ 0 h 281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1920" h="2814320">
                <a:moveTo>
                  <a:pt x="0" y="2814320"/>
                </a:moveTo>
                <a:cubicBezTo>
                  <a:pt x="227753" y="2573020"/>
                  <a:pt x="455507" y="2331720"/>
                  <a:pt x="873760" y="2286000"/>
                </a:cubicBezTo>
                <a:cubicBezTo>
                  <a:pt x="1292013" y="2240280"/>
                  <a:pt x="1918547" y="2834640"/>
                  <a:pt x="2509520" y="2540000"/>
                </a:cubicBezTo>
                <a:cubicBezTo>
                  <a:pt x="3100493" y="2245360"/>
                  <a:pt x="3970867" y="941493"/>
                  <a:pt x="4419600" y="518160"/>
                </a:cubicBezTo>
                <a:cubicBezTo>
                  <a:pt x="4868333" y="94827"/>
                  <a:pt x="5035126" y="47413"/>
                  <a:pt x="5201920" y="0"/>
                </a:cubicBezTo>
              </a:path>
            </a:pathLst>
          </a:custGeom>
          <a:no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293" name="Freeform 3">
            <a:extLst>
              <a:ext uri="{FF2B5EF4-FFF2-40B4-BE49-F238E27FC236}">
                <a16:creationId xmlns:a16="http://schemas.microsoft.com/office/drawing/2014/main" id="{717CDA73-E0BC-4FFA-83C0-C43827C30EF2}"/>
              </a:ext>
            </a:extLst>
          </p:cNvPr>
          <p:cNvSpPr/>
          <p:nvPr/>
        </p:nvSpPr>
        <p:spPr>
          <a:xfrm rot="286254">
            <a:off x="1944708" y="1885262"/>
            <a:ext cx="5201920" cy="2814320"/>
          </a:xfrm>
          <a:custGeom>
            <a:avLst/>
            <a:gdLst>
              <a:gd name="connsiteX0" fmla="*/ 0 w 5201920"/>
              <a:gd name="connsiteY0" fmla="*/ 2814320 h 2814320"/>
              <a:gd name="connsiteX1" fmla="*/ 873760 w 5201920"/>
              <a:gd name="connsiteY1" fmla="*/ 2286000 h 2814320"/>
              <a:gd name="connsiteX2" fmla="*/ 2509520 w 5201920"/>
              <a:gd name="connsiteY2" fmla="*/ 2540000 h 2814320"/>
              <a:gd name="connsiteX3" fmla="*/ 4419600 w 5201920"/>
              <a:gd name="connsiteY3" fmla="*/ 518160 h 2814320"/>
              <a:gd name="connsiteX4" fmla="*/ 5201920 w 5201920"/>
              <a:gd name="connsiteY4" fmla="*/ 0 h 281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01920" h="2814320">
                <a:moveTo>
                  <a:pt x="0" y="2814320"/>
                </a:moveTo>
                <a:cubicBezTo>
                  <a:pt x="227753" y="2573020"/>
                  <a:pt x="455507" y="2331720"/>
                  <a:pt x="873760" y="2286000"/>
                </a:cubicBezTo>
                <a:cubicBezTo>
                  <a:pt x="1292013" y="2240280"/>
                  <a:pt x="1918547" y="2834640"/>
                  <a:pt x="2509520" y="2540000"/>
                </a:cubicBezTo>
                <a:cubicBezTo>
                  <a:pt x="3100493" y="2245360"/>
                  <a:pt x="3970867" y="941493"/>
                  <a:pt x="4419600" y="518160"/>
                </a:cubicBezTo>
                <a:cubicBezTo>
                  <a:pt x="4868333" y="94827"/>
                  <a:pt x="5035126" y="47413"/>
                  <a:pt x="5201920" y="0"/>
                </a:cubicBezTo>
              </a:path>
            </a:pathLst>
          </a:custGeom>
          <a:no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lIns="91436" tIns="45718" rIns="91436" bIns="45718" rtlCol="0" anchor="ctr"/>
          <a:lstStyle/>
          <a:p>
            <a:pPr marL="0" marR="0" lvl="0" indent="0" algn="ctr" defTabSz="91435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a</a:t>
            </a:r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F6BC6FBA-C2EF-411E-BB53-3274681A551E}"/>
              </a:ext>
            </a:extLst>
          </p:cNvPr>
          <p:cNvSpPr txBox="1"/>
          <p:nvPr/>
        </p:nvSpPr>
        <p:spPr>
          <a:xfrm rot="20440924">
            <a:off x="2095956" y="4129883"/>
            <a:ext cx="697755" cy="27699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 defTabSz="914355"/>
            <a:r>
              <a:rPr lang="en-US" sz="1200" dirty="0">
                <a:solidFill>
                  <a:srgbClr val="0B3F93"/>
                </a:solidFill>
                <a:latin typeface="Open Sans"/>
                <a:cs typeface="Calibri" pitchFamily="34" charset="0"/>
              </a:rPr>
              <a:t>Stream</a:t>
            </a:r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33AAF3A6-96D8-4EC6-89CB-926B12200C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8" y="332859"/>
            <a:ext cx="7886700" cy="488950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Sub-surface nitrogen</a:t>
            </a:r>
          </a:p>
        </p:txBody>
      </p:sp>
      <p:sp>
        <p:nvSpPr>
          <p:cNvPr id="118" name="Right Arrow 153">
            <a:extLst>
              <a:ext uri="{FF2B5EF4-FFF2-40B4-BE49-F238E27FC236}">
                <a16:creationId xmlns:a16="http://schemas.microsoft.com/office/drawing/2014/main" id="{0930FA42-FB68-4C9D-9D6A-5F085F55B018}"/>
              </a:ext>
            </a:extLst>
          </p:cNvPr>
          <p:cNvSpPr/>
          <p:nvPr/>
        </p:nvSpPr>
        <p:spPr>
          <a:xfrm rot="5110026">
            <a:off x="3726087" y="3019706"/>
            <a:ext cx="535472" cy="209132"/>
          </a:xfrm>
          <a:prstGeom prst="right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D46F67C1-62BF-4792-A4A7-2360FADED369}"/>
              </a:ext>
            </a:extLst>
          </p:cNvPr>
          <p:cNvSpPr/>
          <p:nvPr/>
        </p:nvSpPr>
        <p:spPr>
          <a:xfrm>
            <a:off x="4345635" y="2893096"/>
            <a:ext cx="338621" cy="345828"/>
          </a:xfrm>
          <a:prstGeom prst="rect">
            <a:avLst/>
          </a:prstGeom>
          <a:solidFill>
            <a:srgbClr val="D5AB81"/>
          </a:solidFill>
          <a:ln>
            <a:solidFill>
              <a:srgbClr val="AD8053"/>
            </a:soli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5F6F96F0-8681-41C9-897A-D7667596DEB0}"/>
              </a:ext>
            </a:extLst>
          </p:cNvPr>
          <p:cNvSpPr/>
          <p:nvPr/>
        </p:nvSpPr>
        <p:spPr>
          <a:xfrm>
            <a:off x="4590044" y="3038827"/>
            <a:ext cx="338621" cy="345828"/>
          </a:xfrm>
          <a:prstGeom prst="rect">
            <a:avLst/>
          </a:prstGeom>
          <a:solidFill>
            <a:srgbClr val="D5AB81"/>
          </a:solidFill>
          <a:ln>
            <a:solidFill>
              <a:srgbClr val="AD8053"/>
            </a:soli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42EA0355-C60E-4AB3-BEA6-CD3308FCCD2D}"/>
              </a:ext>
            </a:extLst>
          </p:cNvPr>
          <p:cNvSpPr/>
          <p:nvPr/>
        </p:nvSpPr>
        <p:spPr>
          <a:xfrm>
            <a:off x="4114106" y="2754928"/>
            <a:ext cx="338621" cy="345828"/>
          </a:xfrm>
          <a:prstGeom prst="rect">
            <a:avLst/>
          </a:prstGeom>
          <a:solidFill>
            <a:srgbClr val="D5AB81"/>
          </a:solidFill>
          <a:ln>
            <a:solidFill>
              <a:srgbClr val="AD8053"/>
            </a:soli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1D29517A-835F-48F6-B229-3AFEAA5D29AD}"/>
              </a:ext>
            </a:extLst>
          </p:cNvPr>
          <p:cNvSpPr/>
          <p:nvPr/>
        </p:nvSpPr>
        <p:spPr>
          <a:xfrm>
            <a:off x="4840989" y="3184559"/>
            <a:ext cx="338621" cy="345828"/>
          </a:xfrm>
          <a:prstGeom prst="rect">
            <a:avLst/>
          </a:prstGeom>
          <a:solidFill>
            <a:srgbClr val="D5AB81"/>
          </a:solidFill>
          <a:ln>
            <a:solidFill>
              <a:srgbClr val="AD8053"/>
            </a:soli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370490A0-1550-4457-A22E-F680BBC903A0}"/>
              </a:ext>
            </a:extLst>
          </p:cNvPr>
          <p:cNvSpPr/>
          <p:nvPr/>
        </p:nvSpPr>
        <p:spPr>
          <a:xfrm>
            <a:off x="5091933" y="3327378"/>
            <a:ext cx="338621" cy="345828"/>
          </a:xfrm>
          <a:prstGeom prst="rect">
            <a:avLst/>
          </a:prstGeom>
          <a:solidFill>
            <a:srgbClr val="D5AB81"/>
          </a:solidFill>
          <a:ln>
            <a:solidFill>
              <a:srgbClr val="AD8053"/>
            </a:soli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341A5FD4-DA08-4531-9670-F16B571BE73B}"/>
              </a:ext>
            </a:extLst>
          </p:cNvPr>
          <p:cNvSpPr/>
          <p:nvPr/>
        </p:nvSpPr>
        <p:spPr>
          <a:xfrm>
            <a:off x="3882578" y="2627568"/>
            <a:ext cx="338621" cy="345828"/>
          </a:xfrm>
          <a:prstGeom prst="rect">
            <a:avLst/>
          </a:prstGeom>
          <a:solidFill>
            <a:srgbClr val="FFC000"/>
          </a:solidFill>
          <a:ln w="76200">
            <a:solidFill>
              <a:srgbClr val="C88500"/>
            </a:soli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4D2F1D2D-A199-486A-8877-C9B1CDE9CDD8}"/>
              </a:ext>
            </a:extLst>
          </p:cNvPr>
          <p:cNvGrpSpPr/>
          <p:nvPr/>
        </p:nvGrpSpPr>
        <p:grpSpPr>
          <a:xfrm>
            <a:off x="1903254" y="1217167"/>
            <a:ext cx="2166319" cy="2252078"/>
            <a:chOff x="4793265" y="2413680"/>
            <a:chExt cx="1300152" cy="1523529"/>
          </a:xfrm>
          <a:solidFill>
            <a:srgbClr val="808000"/>
          </a:solidFill>
          <a:scene3d>
            <a:camera prst="isometricTopUp"/>
            <a:lightRig rig="threePt" dir="t"/>
          </a:scene3d>
        </p:grpSpPr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4333DFC8-9297-43BD-8109-F055FDEC948C}"/>
                </a:ext>
              </a:extLst>
            </p:cNvPr>
            <p:cNvSpPr/>
            <p:nvPr/>
          </p:nvSpPr>
          <p:spPr>
            <a:xfrm>
              <a:off x="5011773" y="2413680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2F1DA7DA-E0A9-4DD4-8D92-363C617AF590}"/>
                </a:ext>
              </a:extLst>
            </p:cNvPr>
            <p:cNvSpPr/>
            <p:nvPr/>
          </p:nvSpPr>
          <p:spPr>
            <a:xfrm>
              <a:off x="5228465" y="2413730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C4D2C6CD-C774-4DD1-8765-1EAF9B4960EE}"/>
                </a:ext>
              </a:extLst>
            </p:cNvPr>
            <p:cNvSpPr/>
            <p:nvPr/>
          </p:nvSpPr>
          <p:spPr>
            <a:xfrm>
              <a:off x="5441275" y="2413730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4A1D4B03-8229-46E9-97A9-C609C07A1B90}"/>
                </a:ext>
              </a:extLst>
            </p:cNvPr>
            <p:cNvSpPr/>
            <p:nvPr/>
          </p:nvSpPr>
          <p:spPr>
            <a:xfrm>
              <a:off x="5661849" y="2414473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77AD88A3-A5E2-4D7F-8B8F-1C7333BFBA3B}"/>
                </a:ext>
              </a:extLst>
            </p:cNvPr>
            <p:cNvSpPr/>
            <p:nvPr/>
          </p:nvSpPr>
          <p:spPr>
            <a:xfrm>
              <a:off x="4795081" y="2850152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60AD9D85-8D26-416E-853A-5A005143F7B6}"/>
                </a:ext>
              </a:extLst>
            </p:cNvPr>
            <p:cNvSpPr/>
            <p:nvPr/>
          </p:nvSpPr>
          <p:spPr>
            <a:xfrm>
              <a:off x="4795081" y="2630104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48" name="Rectangle 247">
              <a:extLst>
                <a:ext uri="{FF2B5EF4-FFF2-40B4-BE49-F238E27FC236}">
                  <a16:creationId xmlns:a16="http://schemas.microsoft.com/office/drawing/2014/main" id="{2D66F284-901F-4C96-B22D-B17DFA56DA3F}"/>
                </a:ext>
              </a:extLst>
            </p:cNvPr>
            <p:cNvSpPr/>
            <p:nvPr/>
          </p:nvSpPr>
          <p:spPr>
            <a:xfrm>
              <a:off x="4795081" y="3066897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62E4F4F4-8BE5-4DDD-9F0E-75A264085286}"/>
                </a:ext>
              </a:extLst>
            </p:cNvPr>
            <p:cNvSpPr/>
            <p:nvPr/>
          </p:nvSpPr>
          <p:spPr>
            <a:xfrm>
              <a:off x="5011773" y="2850252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0" name="Rectangle 249">
              <a:extLst>
                <a:ext uri="{FF2B5EF4-FFF2-40B4-BE49-F238E27FC236}">
                  <a16:creationId xmlns:a16="http://schemas.microsoft.com/office/drawing/2014/main" id="{22BF9471-C308-4FBF-A507-14D8CD436BE9}"/>
                </a:ext>
              </a:extLst>
            </p:cNvPr>
            <p:cNvSpPr/>
            <p:nvPr/>
          </p:nvSpPr>
          <p:spPr>
            <a:xfrm>
              <a:off x="5011773" y="2630204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1" name="Rectangle 250">
              <a:extLst>
                <a:ext uri="{FF2B5EF4-FFF2-40B4-BE49-F238E27FC236}">
                  <a16:creationId xmlns:a16="http://schemas.microsoft.com/office/drawing/2014/main" id="{719A5F70-749C-4C35-AC02-25E0BC2EE097}"/>
                </a:ext>
              </a:extLst>
            </p:cNvPr>
            <p:cNvSpPr/>
            <p:nvPr/>
          </p:nvSpPr>
          <p:spPr>
            <a:xfrm>
              <a:off x="5011773" y="3066997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AAD1A1C9-B815-4BB9-8FFB-98726241A48B}"/>
                </a:ext>
              </a:extLst>
            </p:cNvPr>
            <p:cNvSpPr/>
            <p:nvPr/>
          </p:nvSpPr>
          <p:spPr>
            <a:xfrm>
              <a:off x="5228465" y="2850302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9E7F7F37-002F-4253-B674-A5B287423BDB}"/>
                </a:ext>
              </a:extLst>
            </p:cNvPr>
            <p:cNvSpPr/>
            <p:nvPr/>
          </p:nvSpPr>
          <p:spPr>
            <a:xfrm>
              <a:off x="5228465" y="2630254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0DF8423B-100F-4D48-880C-4B54DA0D8A02}"/>
                </a:ext>
              </a:extLst>
            </p:cNvPr>
            <p:cNvSpPr/>
            <p:nvPr/>
          </p:nvSpPr>
          <p:spPr>
            <a:xfrm>
              <a:off x="5228465" y="3067048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9DCC0E4A-A0EE-4C7A-9CFD-678C1915B50D}"/>
                </a:ext>
              </a:extLst>
            </p:cNvPr>
            <p:cNvSpPr/>
            <p:nvPr/>
          </p:nvSpPr>
          <p:spPr>
            <a:xfrm>
              <a:off x="5441275" y="2850302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6" name="Rectangle 255">
              <a:extLst>
                <a:ext uri="{FF2B5EF4-FFF2-40B4-BE49-F238E27FC236}">
                  <a16:creationId xmlns:a16="http://schemas.microsoft.com/office/drawing/2014/main" id="{2AF478CF-71E6-4C03-8FAE-852195AAF167}"/>
                </a:ext>
              </a:extLst>
            </p:cNvPr>
            <p:cNvSpPr/>
            <p:nvPr/>
          </p:nvSpPr>
          <p:spPr>
            <a:xfrm>
              <a:off x="5441275" y="2630254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7" name="Rectangle 256">
              <a:extLst>
                <a:ext uri="{FF2B5EF4-FFF2-40B4-BE49-F238E27FC236}">
                  <a16:creationId xmlns:a16="http://schemas.microsoft.com/office/drawing/2014/main" id="{EBA2A728-E091-4DD4-8B30-C34589A2BDFD}"/>
                </a:ext>
              </a:extLst>
            </p:cNvPr>
            <p:cNvSpPr/>
            <p:nvPr/>
          </p:nvSpPr>
          <p:spPr>
            <a:xfrm>
              <a:off x="5441275" y="3067048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77FE258F-3C14-4B08-BBA6-E29FB9F29C19}"/>
                </a:ext>
              </a:extLst>
            </p:cNvPr>
            <p:cNvSpPr/>
            <p:nvPr/>
          </p:nvSpPr>
          <p:spPr>
            <a:xfrm>
              <a:off x="5661849" y="2851045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59" name="Rectangle 258">
              <a:extLst>
                <a:ext uri="{FF2B5EF4-FFF2-40B4-BE49-F238E27FC236}">
                  <a16:creationId xmlns:a16="http://schemas.microsoft.com/office/drawing/2014/main" id="{F1AE7CCB-E8C5-4E78-A80D-823A0EFF6C39}"/>
                </a:ext>
              </a:extLst>
            </p:cNvPr>
            <p:cNvSpPr/>
            <p:nvPr/>
          </p:nvSpPr>
          <p:spPr>
            <a:xfrm>
              <a:off x="5661849" y="2630997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0" name="Rectangle 259">
              <a:extLst>
                <a:ext uri="{FF2B5EF4-FFF2-40B4-BE49-F238E27FC236}">
                  <a16:creationId xmlns:a16="http://schemas.microsoft.com/office/drawing/2014/main" id="{24757CB4-19FB-4B86-88DD-E1494EF112B9}"/>
                </a:ext>
              </a:extLst>
            </p:cNvPr>
            <p:cNvSpPr/>
            <p:nvPr/>
          </p:nvSpPr>
          <p:spPr>
            <a:xfrm>
              <a:off x="5661849" y="3067790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1" name="Rectangle 260">
              <a:extLst>
                <a:ext uri="{FF2B5EF4-FFF2-40B4-BE49-F238E27FC236}">
                  <a16:creationId xmlns:a16="http://schemas.microsoft.com/office/drawing/2014/main" id="{9CD29319-A80D-4B2C-8C3A-CE037A26F18F}"/>
                </a:ext>
              </a:extLst>
            </p:cNvPr>
            <p:cNvSpPr/>
            <p:nvPr/>
          </p:nvSpPr>
          <p:spPr>
            <a:xfrm>
              <a:off x="5874659" y="2849930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2" name="Rectangle 261">
              <a:extLst>
                <a:ext uri="{FF2B5EF4-FFF2-40B4-BE49-F238E27FC236}">
                  <a16:creationId xmlns:a16="http://schemas.microsoft.com/office/drawing/2014/main" id="{F744141A-5E7D-461E-8EFF-7B5B4A99E866}"/>
                </a:ext>
              </a:extLst>
            </p:cNvPr>
            <p:cNvSpPr/>
            <p:nvPr/>
          </p:nvSpPr>
          <p:spPr>
            <a:xfrm>
              <a:off x="5874659" y="2629882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3" name="Rectangle 262">
              <a:extLst>
                <a:ext uri="{FF2B5EF4-FFF2-40B4-BE49-F238E27FC236}">
                  <a16:creationId xmlns:a16="http://schemas.microsoft.com/office/drawing/2014/main" id="{84B98C75-03F2-4CA1-A62D-1C1FF47FA720}"/>
                </a:ext>
              </a:extLst>
            </p:cNvPr>
            <p:cNvSpPr/>
            <p:nvPr/>
          </p:nvSpPr>
          <p:spPr>
            <a:xfrm>
              <a:off x="5874659" y="3066676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4" name="Rectangle 263">
              <a:extLst>
                <a:ext uri="{FF2B5EF4-FFF2-40B4-BE49-F238E27FC236}">
                  <a16:creationId xmlns:a16="http://schemas.microsoft.com/office/drawing/2014/main" id="{5011732F-9B0C-48A0-8C15-65D179925022}"/>
                </a:ext>
              </a:extLst>
            </p:cNvPr>
            <p:cNvSpPr/>
            <p:nvPr/>
          </p:nvSpPr>
          <p:spPr>
            <a:xfrm>
              <a:off x="4793265" y="3282477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5" name="Rectangle 264">
              <a:extLst>
                <a:ext uri="{FF2B5EF4-FFF2-40B4-BE49-F238E27FC236}">
                  <a16:creationId xmlns:a16="http://schemas.microsoft.com/office/drawing/2014/main" id="{09D8AC3B-5A73-4DA1-994D-BC1E5DDF4D3F}"/>
                </a:ext>
              </a:extLst>
            </p:cNvPr>
            <p:cNvSpPr/>
            <p:nvPr/>
          </p:nvSpPr>
          <p:spPr>
            <a:xfrm>
              <a:off x="5009957" y="3282577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6" name="Rectangle 265">
              <a:extLst>
                <a:ext uri="{FF2B5EF4-FFF2-40B4-BE49-F238E27FC236}">
                  <a16:creationId xmlns:a16="http://schemas.microsoft.com/office/drawing/2014/main" id="{3D38EAD4-CEEF-45CA-954A-28066130850A}"/>
                </a:ext>
              </a:extLst>
            </p:cNvPr>
            <p:cNvSpPr/>
            <p:nvPr/>
          </p:nvSpPr>
          <p:spPr>
            <a:xfrm>
              <a:off x="5226649" y="3282628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7" name="Rectangle 266">
              <a:extLst>
                <a:ext uri="{FF2B5EF4-FFF2-40B4-BE49-F238E27FC236}">
                  <a16:creationId xmlns:a16="http://schemas.microsoft.com/office/drawing/2014/main" id="{935E3A97-E6D3-46D3-B2EF-E08389FE3E2B}"/>
                </a:ext>
              </a:extLst>
            </p:cNvPr>
            <p:cNvSpPr/>
            <p:nvPr/>
          </p:nvSpPr>
          <p:spPr>
            <a:xfrm>
              <a:off x="5439459" y="3282628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8" name="Rectangle 267">
              <a:extLst>
                <a:ext uri="{FF2B5EF4-FFF2-40B4-BE49-F238E27FC236}">
                  <a16:creationId xmlns:a16="http://schemas.microsoft.com/office/drawing/2014/main" id="{8E5D5CB3-F5E1-4C4F-9E33-070BBDD065FF}"/>
                </a:ext>
              </a:extLst>
            </p:cNvPr>
            <p:cNvSpPr/>
            <p:nvPr/>
          </p:nvSpPr>
          <p:spPr>
            <a:xfrm>
              <a:off x="5660033" y="3283370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6454976C-F839-485D-B856-5CAA317ECA60}"/>
                </a:ext>
              </a:extLst>
            </p:cNvPr>
            <p:cNvSpPr/>
            <p:nvPr/>
          </p:nvSpPr>
          <p:spPr>
            <a:xfrm>
              <a:off x="5872843" y="3282256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70" name="Rectangle 269">
              <a:extLst>
                <a:ext uri="{FF2B5EF4-FFF2-40B4-BE49-F238E27FC236}">
                  <a16:creationId xmlns:a16="http://schemas.microsoft.com/office/drawing/2014/main" id="{445A3E13-5A4E-415A-B4F7-6E59ADB28C1C}"/>
                </a:ext>
              </a:extLst>
            </p:cNvPr>
            <p:cNvSpPr/>
            <p:nvPr/>
          </p:nvSpPr>
          <p:spPr>
            <a:xfrm>
              <a:off x="5009957" y="3504122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71" name="Rectangle 270">
              <a:extLst>
                <a:ext uri="{FF2B5EF4-FFF2-40B4-BE49-F238E27FC236}">
                  <a16:creationId xmlns:a16="http://schemas.microsoft.com/office/drawing/2014/main" id="{3F1F6712-5451-4A10-A6AB-2EC30B4C1E98}"/>
                </a:ext>
              </a:extLst>
            </p:cNvPr>
            <p:cNvSpPr/>
            <p:nvPr/>
          </p:nvSpPr>
          <p:spPr>
            <a:xfrm>
              <a:off x="5226649" y="3504222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72" name="Rectangle 271">
              <a:extLst>
                <a:ext uri="{FF2B5EF4-FFF2-40B4-BE49-F238E27FC236}">
                  <a16:creationId xmlns:a16="http://schemas.microsoft.com/office/drawing/2014/main" id="{39F1C29F-58C4-45E3-9923-A17B21B30269}"/>
                </a:ext>
              </a:extLst>
            </p:cNvPr>
            <p:cNvSpPr/>
            <p:nvPr/>
          </p:nvSpPr>
          <p:spPr>
            <a:xfrm>
              <a:off x="5443341" y="3504273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73" name="Rectangle 272">
              <a:extLst>
                <a:ext uri="{FF2B5EF4-FFF2-40B4-BE49-F238E27FC236}">
                  <a16:creationId xmlns:a16="http://schemas.microsoft.com/office/drawing/2014/main" id="{32D4BE3B-1E5D-470D-B992-D57326204766}"/>
                </a:ext>
              </a:extLst>
            </p:cNvPr>
            <p:cNvSpPr/>
            <p:nvPr/>
          </p:nvSpPr>
          <p:spPr>
            <a:xfrm>
              <a:off x="5656151" y="3504273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74" name="Rectangle 273">
              <a:extLst>
                <a:ext uri="{FF2B5EF4-FFF2-40B4-BE49-F238E27FC236}">
                  <a16:creationId xmlns:a16="http://schemas.microsoft.com/office/drawing/2014/main" id="{58EE8566-A9E3-42AE-AC28-A168B0171529}"/>
                </a:ext>
              </a:extLst>
            </p:cNvPr>
            <p:cNvSpPr/>
            <p:nvPr/>
          </p:nvSpPr>
          <p:spPr>
            <a:xfrm>
              <a:off x="5876725" y="3505016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5B8D0A3D-70ED-410A-9268-246931C34C40}"/>
                </a:ext>
              </a:extLst>
            </p:cNvPr>
            <p:cNvSpPr/>
            <p:nvPr/>
          </p:nvSpPr>
          <p:spPr>
            <a:xfrm>
              <a:off x="5228465" y="3720313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76" name="Rectangle 275">
              <a:extLst>
                <a:ext uri="{FF2B5EF4-FFF2-40B4-BE49-F238E27FC236}">
                  <a16:creationId xmlns:a16="http://schemas.microsoft.com/office/drawing/2014/main" id="{79D302D8-A512-4481-B491-DA1B8FE199A3}"/>
                </a:ext>
              </a:extLst>
            </p:cNvPr>
            <p:cNvSpPr/>
            <p:nvPr/>
          </p:nvSpPr>
          <p:spPr>
            <a:xfrm>
              <a:off x="5445157" y="3720413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CCED64EB-D06D-4E4A-990D-8DDA50F1BF93}"/>
                </a:ext>
              </a:extLst>
            </p:cNvPr>
            <p:cNvSpPr/>
            <p:nvPr/>
          </p:nvSpPr>
          <p:spPr>
            <a:xfrm>
              <a:off x="5661849" y="3720464"/>
              <a:ext cx="216692" cy="216745"/>
            </a:xfrm>
            <a:prstGeom prst="rect">
              <a:avLst/>
            </a:pr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79" name="TextBox 278">
            <a:extLst>
              <a:ext uri="{FF2B5EF4-FFF2-40B4-BE49-F238E27FC236}">
                <a16:creationId xmlns:a16="http://schemas.microsoft.com/office/drawing/2014/main" id="{03A3741D-57DC-41BA-B465-FC4731F6C4A3}"/>
              </a:ext>
            </a:extLst>
          </p:cNvPr>
          <p:cNvSpPr txBox="1"/>
          <p:nvPr/>
        </p:nvSpPr>
        <p:spPr>
          <a:xfrm>
            <a:off x="3278243" y="3415960"/>
            <a:ext cx="1177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ps</a:t>
            </a:r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 × </a:t>
            </a:r>
            <a:r>
              <a:rPr lang="en-US" sz="1400" b="1" dirty="0" err="1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load_N</a:t>
            </a:r>
            <a:endParaRPr lang="en-US" sz="1400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280" name="Straight Arrow Connector 279">
            <a:extLst>
              <a:ext uri="{FF2B5EF4-FFF2-40B4-BE49-F238E27FC236}">
                <a16:creationId xmlns:a16="http://schemas.microsoft.com/office/drawing/2014/main" id="{8C09C291-89CA-478C-B252-03D5CCD8A95A}"/>
              </a:ext>
            </a:extLst>
          </p:cNvPr>
          <p:cNvCxnSpPr>
            <a:cxnSpLocks/>
          </p:cNvCxnSpPr>
          <p:nvPr/>
        </p:nvCxnSpPr>
        <p:spPr>
          <a:xfrm>
            <a:off x="4241877" y="2902088"/>
            <a:ext cx="1361292" cy="799422"/>
          </a:xfrm>
          <a:prstGeom prst="straightConnector1">
            <a:avLst/>
          </a:prstGeom>
          <a:ln w="50800" cap="flat" cmpd="sng">
            <a:solidFill>
              <a:schemeClr val="tx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9" name="TextBox 288">
            <a:extLst>
              <a:ext uri="{FF2B5EF4-FFF2-40B4-BE49-F238E27FC236}">
                <a16:creationId xmlns:a16="http://schemas.microsoft.com/office/drawing/2014/main" id="{F83BED32-90A3-46CE-87DA-F603130621D1}"/>
              </a:ext>
            </a:extLst>
          </p:cNvPr>
          <p:cNvSpPr txBox="1"/>
          <p:nvPr/>
        </p:nvSpPr>
        <p:spPr>
          <a:xfrm>
            <a:off x="5759902" y="3428527"/>
            <a:ext cx="2091948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cs typeface="Arial" panose="020B0604020202020204" pitchFamily="34" charset="0"/>
              </a:rPr>
              <a:t>(1-ps) × </a:t>
            </a:r>
            <a:r>
              <a:rPr lang="en-US" sz="1400" b="1" dirty="0" err="1">
                <a:cs typeface="Arial" panose="020B0604020202020204" pitchFamily="34" charset="0"/>
              </a:rPr>
              <a:t>load_N</a:t>
            </a:r>
            <a:r>
              <a:rPr lang="en-US" sz="1400" b="1" dirty="0">
                <a:cs typeface="Arial" panose="020B0604020202020204" pitchFamily="34" charset="0"/>
              </a:rPr>
              <a:t> × NDR</a:t>
            </a:r>
          </a:p>
        </p:txBody>
      </p:sp>
      <p:sp>
        <p:nvSpPr>
          <p:cNvPr id="290" name="TextBox 289">
            <a:extLst>
              <a:ext uri="{FF2B5EF4-FFF2-40B4-BE49-F238E27FC236}">
                <a16:creationId xmlns:a16="http://schemas.microsoft.com/office/drawing/2014/main" id="{8C3EE96D-AAB4-40A0-8AC0-E2D5AD3D8CE1}"/>
              </a:ext>
            </a:extLst>
          </p:cNvPr>
          <p:cNvSpPr txBox="1"/>
          <p:nvPr/>
        </p:nvSpPr>
        <p:spPr>
          <a:xfrm>
            <a:off x="5162704" y="4119808"/>
            <a:ext cx="2091949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 err="1">
                <a:cs typeface="Arial" panose="020B0604020202020204" pitchFamily="34" charset="0"/>
              </a:rPr>
              <a:t>ps</a:t>
            </a:r>
            <a:r>
              <a:rPr lang="en-US" sz="1400" b="1" dirty="0">
                <a:cs typeface="Arial" panose="020B0604020202020204" pitchFamily="34" charset="0"/>
              </a:rPr>
              <a:t> × </a:t>
            </a:r>
            <a:r>
              <a:rPr lang="en-US" sz="1400" b="1" dirty="0" err="1">
                <a:cs typeface="Arial" panose="020B0604020202020204" pitchFamily="34" charset="0"/>
              </a:rPr>
              <a:t>load_N</a:t>
            </a:r>
            <a:r>
              <a:rPr lang="en-US" sz="1400" b="1" dirty="0">
                <a:cs typeface="Arial" panose="020B0604020202020204" pitchFamily="34" charset="0"/>
              </a:rPr>
              <a:t> × </a:t>
            </a:r>
            <a:r>
              <a:rPr lang="en-US" sz="1400" b="1" dirty="0" err="1">
                <a:cs typeface="Arial" panose="020B0604020202020204" pitchFamily="34" charset="0"/>
              </a:rPr>
              <a:t>NDR</a:t>
            </a:r>
            <a:r>
              <a:rPr lang="en-US" sz="1400" b="1" baseline="-25000" dirty="0" err="1">
                <a:cs typeface="Arial" panose="020B0604020202020204" pitchFamily="34" charset="0"/>
              </a:rPr>
              <a:t>subs</a:t>
            </a:r>
            <a:endParaRPr lang="en-US" sz="1400" b="1" baseline="-25000" dirty="0">
              <a:cs typeface="Arial" panose="020B0604020202020204" pitchFamily="34" charset="0"/>
            </a:endParaRPr>
          </a:p>
        </p:txBody>
      </p:sp>
      <p:cxnSp>
        <p:nvCxnSpPr>
          <p:cNvPr id="291" name="Straight Arrow Connector 290">
            <a:extLst>
              <a:ext uri="{FF2B5EF4-FFF2-40B4-BE49-F238E27FC236}">
                <a16:creationId xmlns:a16="http://schemas.microsoft.com/office/drawing/2014/main" id="{BE42A6D0-FC5B-41DC-9A73-9BFE5BDE7CDD}"/>
              </a:ext>
            </a:extLst>
          </p:cNvPr>
          <p:cNvCxnSpPr>
            <a:cxnSpLocks/>
          </p:cNvCxnSpPr>
          <p:nvPr/>
        </p:nvCxnSpPr>
        <p:spPr>
          <a:xfrm flipV="1">
            <a:off x="3364696" y="2837624"/>
            <a:ext cx="597794" cy="384799"/>
          </a:xfrm>
          <a:prstGeom prst="straightConnector1">
            <a:avLst/>
          </a:prstGeom>
          <a:noFill/>
          <a:ln w="57150" cap="flat" cmpd="sng" algn="ctr">
            <a:solidFill>
              <a:schemeClr val="bg2">
                <a:lumMod val="25000"/>
              </a:schemeClr>
            </a:solidFill>
            <a:prstDash val="solid"/>
            <a:tailEnd type="triangle"/>
          </a:ln>
          <a:effectLst/>
        </p:spPr>
      </p:cxnSp>
      <p:sp>
        <p:nvSpPr>
          <p:cNvPr id="292" name="TextBox 291">
            <a:extLst>
              <a:ext uri="{FF2B5EF4-FFF2-40B4-BE49-F238E27FC236}">
                <a16:creationId xmlns:a16="http://schemas.microsoft.com/office/drawing/2014/main" id="{6A94648A-D8C9-4767-9A47-030461B4CF79}"/>
              </a:ext>
            </a:extLst>
          </p:cNvPr>
          <p:cNvSpPr txBox="1"/>
          <p:nvPr/>
        </p:nvSpPr>
        <p:spPr>
          <a:xfrm>
            <a:off x="2539570" y="3105251"/>
            <a:ext cx="957206" cy="307773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 defTabSz="914355"/>
            <a:r>
              <a:rPr lang="en-US" sz="1400" b="1" dirty="0" err="1">
                <a:solidFill>
                  <a:schemeClr val="bg2">
                    <a:lumMod val="25000"/>
                  </a:schemeClr>
                </a:solidFill>
                <a:cs typeface="Calibri" pitchFamily="34" charset="0"/>
              </a:rPr>
              <a:t>load_N</a:t>
            </a:r>
            <a:endParaRPr lang="en-US" sz="1400" b="1" dirty="0">
              <a:solidFill>
                <a:schemeClr val="bg2">
                  <a:lumMod val="25000"/>
                </a:schemeClr>
              </a:solidFill>
              <a:cs typeface="Calibri" pitchFamily="34" charset="0"/>
            </a:endParaRPr>
          </a:p>
        </p:txBody>
      </p:sp>
      <p:cxnSp>
        <p:nvCxnSpPr>
          <p:cNvPr id="281" name="Straight Arrow Connector 280">
            <a:extLst>
              <a:ext uri="{FF2B5EF4-FFF2-40B4-BE49-F238E27FC236}">
                <a16:creationId xmlns:a16="http://schemas.microsoft.com/office/drawing/2014/main" id="{C8239BA4-C9B1-426C-B59B-8EDFD2D9213D}"/>
              </a:ext>
            </a:extLst>
          </p:cNvPr>
          <p:cNvCxnSpPr>
            <a:cxnSpLocks/>
            <a:stCxn id="118" idx="3"/>
          </p:cNvCxnSpPr>
          <p:nvPr/>
        </p:nvCxnSpPr>
        <p:spPr>
          <a:xfrm>
            <a:off x="4016380" y="3391056"/>
            <a:ext cx="1156145" cy="642355"/>
          </a:xfrm>
          <a:prstGeom prst="straightConnector1">
            <a:avLst/>
          </a:prstGeom>
          <a:ln w="50800" cap="flat" cmpd="sng">
            <a:solidFill>
              <a:schemeClr val="tx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Right Arrow 153">
            <a:extLst>
              <a:ext uri="{FF2B5EF4-FFF2-40B4-BE49-F238E27FC236}">
                <a16:creationId xmlns:a16="http://schemas.microsoft.com/office/drawing/2014/main" id="{DC35D691-D1E2-4830-A10E-000D6A075E7E}"/>
              </a:ext>
            </a:extLst>
          </p:cNvPr>
          <p:cNvSpPr/>
          <p:nvPr/>
        </p:nvSpPr>
        <p:spPr>
          <a:xfrm rot="1926047">
            <a:off x="4167866" y="2895767"/>
            <a:ext cx="369406" cy="186973"/>
          </a:xfrm>
          <a:prstGeom prst="rightArrow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97" name="TextBox 296">
            <a:extLst>
              <a:ext uri="{FF2B5EF4-FFF2-40B4-BE49-F238E27FC236}">
                <a16:creationId xmlns:a16="http://schemas.microsoft.com/office/drawing/2014/main" id="{B45FCBC0-6D05-4EF0-BB32-4DFC75A309EF}"/>
              </a:ext>
            </a:extLst>
          </p:cNvPr>
          <p:cNvSpPr txBox="1"/>
          <p:nvPr/>
        </p:nvSpPr>
        <p:spPr>
          <a:xfrm>
            <a:off x="4225100" y="2361814"/>
            <a:ext cx="11776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(1-ps) × </a:t>
            </a:r>
            <a:r>
              <a:rPr lang="en-US" sz="1400" b="1" dirty="0" err="1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load_N</a:t>
            </a:r>
            <a:endParaRPr lang="en-US" sz="1400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39469B-7756-4691-B9C2-E31E73E4CCE2}"/>
              </a:ext>
            </a:extLst>
          </p:cNvPr>
          <p:cNvSpPr txBox="1"/>
          <p:nvPr/>
        </p:nvSpPr>
        <p:spPr>
          <a:xfrm>
            <a:off x="6191504" y="498643"/>
            <a:ext cx="2326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ps</a:t>
            </a:r>
            <a:r>
              <a:rPr lang="en-US" dirty="0"/>
              <a:t> = proportion of N that is subsurface</a:t>
            </a:r>
          </a:p>
        </p:txBody>
      </p:sp>
    </p:spTree>
    <p:extLst>
      <p:ext uri="{BB962C8B-B14F-4D97-AF65-F5344CB8AC3E}">
        <p14:creationId xmlns:p14="http://schemas.microsoft.com/office/powerpoint/2010/main" val="3282150330"/>
      </p:ext>
    </p:extLst>
  </p:cSld>
  <p:clrMapOvr>
    <a:masterClrMapping/>
  </p:clrMapOvr>
</p:sld>
</file>

<file path=ppt/theme/theme1.xml><?xml version="1.0" encoding="utf-8"?>
<a:theme xmlns:a="http://schemas.openxmlformats.org/drawingml/2006/main" name="NatCap_1">
  <a:themeElements>
    <a:clrScheme name="NatCap Colors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8C1515"/>
      </a:accent1>
      <a:accent2>
        <a:srgbClr val="8C1515"/>
      </a:accent2>
      <a:accent3>
        <a:srgbClr val="8C1515"/>
      </a:accent3>
      <a:accent4>
        <a:srgbClr val="0097DA"/>
      </a:accent4>
      <a:accent5>
        <a:srgbClr val="53274E"/>
      </a:accent5>
      <a:accent6>
        <a:srgbClr val="007B91"/>
      </a:accent6>
      <a:hlink>
        <a:srgbClr val="006BB7"/>
      </a:hlink>
      <a:folHlink>
        <a:srgbClr val="66669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tCap_2019_Template_Stanford_Widescreen" id="{A0BA064C-6B6E-8D42-9DD0-29E02BEC8DFC}" vid="{2FA14212-ED97-4B4D-8CC3-1C1D0EF23F8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NatCap_1</Template>
  <TotalTime>14764</TotalTime>
  <Words>154</Words>
  <Application>Microsoft Office PowerPoint</Application>
  <PresentationFormat>On-screen Show (16:9)</PresentationFormat>
  <Paragraphs>27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Cambria Math</vt:lpstr>
      <vt:lpstr>Open Sans</vt:lpstr>
      <vt:lpstr>Source Sans Pro</vt:lpstr>
      <vt:lpstr>Source Sans Pro Semibold</vt:lpstr>
      <vt:lpstr>Times New Roman</vt:lpstr>
      <vt:lpstr>Wingdings</vt:lpstr>
      <vt:lpstr>NatCap_1</vt:lpstr>
      <vt:lpstr>NDR – Transport/Retention</vt:lpstr>
      <vt:lpstr>Sub-surface nitrogen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Sarah Cafasso</dc:creator>
  <dc:description>2012 PowerPoint template redesign</dc:description>
  <cp:lastModifiedBy>Stacie Ann Wolny</cp:lastModifiedBy>
  <cp:revision>151</cp:revision>
  <dcterms:created xsi:type="dcterms:W3CDTF">2019-03-01T18:46:53Z</dcterms:created>
  <dcterms:modified xsi:type="dcterms:W3CDTF">2023-07-18T23:59:02Z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16.0016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9</vt:i4>
  </property>
  <property fmtid="{D5CDD505-2E9C-101B-9397-08002B2CF9AE}" pid="8" name="PresentationFormat">
    <vt:lpwstr>On-screen Show (16:9)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17</vt:i4>
  </property>
</Properties>
</file>