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7315200" cx="960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304">
          <p15:clr>
            <a:srgbClr val="747775"/>
          </p15:clr>
        </p15:guide>
        <p15:guide id="2" pos="3024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04" orient="horz"/>
        <p:guide pos="30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79028" y="685800"/>
            <a:ext cx="4500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179028" y="685800"/>
            <a:ext cx="4500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27294" y="1058951"/>
            <a:ext cx="8946600" cy="2919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27285" y="4030756"/>
            <a:ext cx="8946600" cy="112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27285" y="1573156"/>
            <a:ext cx="8946600" cy="279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27285" y="4483164"/>
            <a:ext cx="8946600" cy="18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27285" y="3058987"/>
            <a:ext cx="8946600" cy="119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27285" y="632924"/>
            <a:ext cx="8946600" cy="81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27285" y="1639076"/>
            <a:ext cx="8946600" cy="48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27285" y="632924"/>
            <a:ext cx="8946600" cy="81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27285" y="1639076"/>
            <a:ext cx="4200000" cy="48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074020" y="1639076"/>
            <a:ext cx="4200000" cy="485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27285" y="632924"/>
            <a:ext cx="8946600" cy="81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27285" y="790187"/>
            <a:ext cx="2948400" cy="107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27285" y="1976320"/>
            <a:ext cx="2948400" cy="452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14763" y="640213"/>
            <a:ext cx="6686100" cy="58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800600" y="-178"/>
            <a:ext cx="4800600" cy="7315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78775" y="1753849"/>
            <a:ext cx="4247400" cy="210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78775" y="3986596"/>
            <a:ext cx="4247400" cy="175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186475" y="1029796"/>
            <a:ext cx="4028700" cy="525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27285" y="6016818"/>
            <a:ext cx="6298800" cy="86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27285" y="632924"/>
            <a:ext cx="8946600" cy="8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27285" y="1639076"/>
            <a:ext cx="8946600" cy="48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896081" y="6632131"/>
            <a:ext cx="5760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5113650" y="1307425"/>
            <a:ext cx="4080900" cy="2595300"/>
          </a:xfrm>
          <a:prstGeom prst="round1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highlight>
                  <a:srgbClr val="F3F3F3"/>
                </a:highlight>
              </a:rPr>
              <a:t>NDVI Option </a:t>
            </a:r>
            <a:endParaRPr b="1">
              <a:highlight>
                <a:srgbClr val="F3F3F3"/>
              </a:highlight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392400" y="1307450"/>
            <a:ext cx="4080900" cy="2595300"/>
          </a:xfrm>
          <a:prstGeom prst="round1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rgbClr val="CCCCC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highlight>
                  <a:srgbClr val="F3F3F3"/>
                </a:highlight>
              </a:rPr>
              <a:t>LULC Option </a:t>
            </a:r>
            <a:endParaRPr b="1">
              <a:highlight>
                <a:srgbClr val="F3F3F3"/>
              </a:highlight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3841775" y="4100913"/>
            <a:ext cx="1914600" cy="4905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Difference in nature exposure (delta_NDVI)</a:t>
            </a:r>
            <a:endParaRPr sz="1200"/>
          </a:p>
        </p:txBody>
      </p:sp>
      <p:sp>
        <p:nvSpPr>
          <p:cNvPr id="57" name="Google Shape;57;p13"/>
          <p:cNvSpPr/>
          <p:nvPr/>
        </p:nvSpPr>
        <p:spPr>
          <a:xfrm>
            <a:off x="854575" y="4746346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Health effect size</a:t>
            </a:r>
            <a:endParaRPr sz="1300"/>
          </a:p>
        </p:txBody>
      </p:sp>
      <p:sp>
        <p:nvSpPr>
          <p:cNvPr id="58" name="Google Shape;58;p13"/>
          <p:cNvSpPr/>
          <p:nvPr/>
        </p:nvSpPr>
        <p:spPr>
          <a:xfrm>
            <a:off x="2421100" y="4746346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Baseline prevalence rate </a:t>
            </a:r>
            <a:endParaRPr sz="1000"/>
          </a:p>
        </p:txBody>
      </p:sp>
      <p:sp>
        <p:nvSpPr>
          <p:cNvPr id="59" name="Google Shape;59;p13"/>
          <p:cNvSpPr/>
          <p:nvPr/>
        </p:nvSpPr>
        <p:spPr>
          <a:xfrm>
            <a:off x="4079675" y="5714746"/>
            <a:ext cx="1438800" cy="4905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Preventable cases</a:t>
            </a:r>
            <a:endParaRPr/>
          </a:p>
        </p:txBody>
      </p:sp>
      <p:cxnSp>
        <p:nvCxnSpPr>
          <p:cNvPr id="60" name="Google Shape;60;p13"/>
          <p:cNvCxnSpPr>
            <a:stCxn id="56" idx="2"/>
            <a:endCxn id="59" idx="0"/>
          </p:cNvCxnSpPr>
          <p:nvPr/>
        </p:nvCxnSpPr>
        <p:spPr>
          <a:xfrm flipH="1" rot="-5400000">
            <a:off x="4237775" y="5152713"/>
            <a:ext cx="1123200" cy="600"/>
          </a:xfrm>
          <a:prstGeom prst="bentConnector3">
            <a:avLst>
              <a:gd fmla="val 50006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" name="Google Shape;61;p13"/>
          <p:cNvCxnSpPr>
            <a:stCxn id="57" idx="2"/>
            <a:endCxn id="59" idx="0"/>
          </p:cNvCxnSpPr>
          <p:nvPr/>
        </p:nvCxnSpPr>
        <p:spPr>
          <a:xfrm flipH="1" rot="-5400000">
            <a:off x="2884975" y="3800746"/>
            <a:ext cx="477900" cy="33501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" name="Google Shape;62;p13"/>
          <p:cNvCxnSpPr>
            <a:stCxn id="58" idx="2"/>
            <a:endCxn id="59" idx="0"/>
          </p:cNvCxnSpPr>
          <p:nvPr/>
        </p:nvCxnSpPr>
        <p:spPr>
          <a:xfrm flipH="1" rot="-5400000">
            <a:off x="3668350" y="4583896"/>
            <a:ext cx="477900" cy="17838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3" name="Google Shape;63;p13"/>
          <p:cNvSpPr/>
          <p:nvPr/>
        </p:nvSpPr>
        <p:spPr>
          <a:xfrm>
            <a:off x="1646850" y="5714746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Health cost rate</a:t>
            </a:r>
            <a:endParaRPr sz="1300"/>
          </a:p>
        </p:txBody>
      </p:sp>
      <p:sp>
        <p:nvSpPr>
          <p:cNvPr id="64" name="Google Shape;64;p13"/>
          <p:cNvSpPr/>
          <p:nvPr/>
        </p:nvSpPr>
        <p:spPr>
          <a:xfrm>
            <a:off x="4079675" y="6763196"/>
            <a:ext cx="1438800" cy="490500"/>
          </a:xfrm>
          <a:prstGeom prst="roundRect">
            <a:avLst>
              <a:gd fmla="val 16667" name="adj"/>
            </a:avLst>
          </a:prstGeom>
          <a:solidFill>
            <a:srgbClr val="FFF2CC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Preventable cost</a:t>
            </a:r>
            <a:endParaRPr/>
          </a:p>
        </p:txBody>
      </p:sp>
      <p:cxnSp>
        <p:nvCxnSpPr>
          <p:cNvPr id="65" name="Google Shape;65;p13"/>
          <p:cNvCxnSpPr>
            <a:stCxn id="59" idx="2"/>
            <a:endCxn id="64" idx="0"/>
          </p:cNvCxnSpPr>
          <p:nvPr/>
        </p:nvCxnSpPr>
        <p:spPr>
          <a:xfrm flipH="1" rot="-5400000">
            <a:off x="4520375" y="6483946"/>
            <a:ext cx="558000" cy="600"/>
          </a:xfrm>
          <a:prstGeom prst="bentConnector3">
            <a:avLst>
              <a:gd fmla="val 49996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6" name="Google Shape;66;p13"/>
          <p:cNvCxnSpPr>
            <a:stCxn id="63" idx="2"/>
            <a:endCxn id="64" idx="0"/>
          </p:cNvCxnSpPr>
          <p:nvPr/>
        </p:nvCxnSpPr>
        <p:spPr>
          <a:xfrm flipH="1" rot="-5400000">
            <a:off x="3241050" y="5205346"/>
            <a:ext cx="558000" cy="2557800"/>
          </a:xfrm>
          <a:prstGeom prst="bentConnector3">
            <a:avLst>
              <a:gd fmla="val 49996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7" name="Google Shape;67;p13"/>
          <p:cNvSpPr/>
          <p:nvPr/>
        </p:nvSpPr>
        <p:spPr>
          <a:xfrm>
            <a:off x="6559800" y="4746346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Population raster</a:t>
            </a:r>
            <a:endParaRPr sz="1300"/>
          </a:p>
        </p:txBody>
      </p:sp>
      <p:cxnSp>
        <p:nvCxnSpPr>
          <p:cNvPr id="68" name="Google Shape;68;p13"/>
          <p:cNvCxnSpPr>
            <a:stCxn id="67" idx="2"/>
            <a:endCxn id="59" idx="0"/>
          </p:cNvCxnSpPr>
          <p:nvPr/>
        </p:nvCxnSpPr>
        <p:spPr>
          <a:xfrm rot="5400000">
            <a:off x="5737650" y="4298296"/>
            <a:ext cx="477900" cy="2355000"/>
          </a:xfrm>
          <a:prstGeom prst="bentConnector3">
            <a:avLst>
              <a:gd fmla="val 50000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9" name="Google Shape;69;p13"/>
          <p:cNvSpPr/>
          <p:nvPr/>
        </p:nvSpPr>
        <p:spPr>
          <a:xfrm>
            <a:off x="854570" y="1710529"/>
            <a:ext cx="1188600" cy="475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LULC baseline</a:t>
            </a:r>
            <a:endParaRPr sz="1300"/>
          </a:p>
        </p:txBody>
      </p:sp>
      <p:sp>
        <p:nvSpPr>
          <p:cNvPr id="70" name="Google Shape;70;p13"/>
          <p:cNvSpPr/>
          <p:nvPr/>
        </p:nvSpPr>
        <p:spPr>
          <a:xfrm>
            <a:off x="2421108" y="1703929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LULC scenario</a:t>
            </a:r>
            <a:endParaRPr sz="1300"/>
          </a:p>
        </p:txBody>
      </p:sp>
      <p:sp>
        <p:nvSpPr>
          <p:cNvPr id="71" name="Google Shape;71;p13"/>
          <p:cNvSpPr/>
          <p:nvPr/>
        </p:nvSpPr>
        <p:spPr>
          <a:xfrm>
            <a:off x="1646858" y="2480787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LULC attribute table </a:t>
            </a:r>
            <a:endParaRPr sz="1200"/>
          </a:p>
        </p:txBody>
      </p:sp>
      <p:cxnSp>
        <p:nvCxnSpPr>
          <p:cNvPr id="72" name="Google Shape;72;p13"/>
          <p:cNvCxnSpPr>
            <a:stCxn id="73" idx="2"/>
            <a:endCxn id="56" idx="1"/>
          </p:cNvCxnSpPr>
          <p:nvPr/>
        </p:nvCxnSpPr>
        <p:spPr>
          <a:xfrm flipH="1" rot="-5400000">
            <a:off x="2327875" y="2832425"/>
            <a:ext cx="634800" cy="23928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4" name="Google Shape;74;p13"/>
          <p:cNvCxnSpPr>
            <a:stCxn id="70" idx="2"/>
            <a:endCxn id="75" idx="0"/>
          </p:cNvCxnSpPr>
          <p:nvPr/>
        </p:nvCxnSpPr>
        <p:spPr>
          <a:xfrm flipH="1" rot="-5400000">
            <a:off x="2500458" y="2709379"/>
            <a:ext cx="1030500" cy="600"/>
          </a:xfrm>
          <a:prstGeom prst="bentConnector3">
            <a:avLst>
              <a:gd fmla="val 50005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6" name="Google Shape;76;p13"/>
          <p:cNvCxnSpPr>
            <a:stCxn id="75" idx="2"/>
            <a:endCxn id="56" idx="1"/>
          </p:cNvCxnSpPr>
          <p:nvPr/>
        </p:nvCxnSpPr>
        <p:spPr>
          <a:xfrm flipH="1" rot="-5400000">
            <a:off x="3107049" y="3611275"/>
            <a:ext cx="643200" cy="8265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7" name="Google Shape;77;p13"/>
          <p:cNvSpPr/>
          <p:nvPr/>
        </p:nvSpPr>
        <p:spPr>
          <a:xfrm>
            <a:off x="5897323" y="1710518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NDVI baseline</a:t>
            </a:r>
            <a:endParaRPr sz="1200"/>
          </a:p>
        </p:txBody>
      </p:sp>
      <p:sp>
        <p:nvSpPr>
          <p:cNvPr id="78" name="Google Shape;78;p13"/>
          <p:cNvSpPr/>
          <p:nvPr/>
        </p:nvSpPr>
        <p:spPr>
          <a:xfrm>
            <a:off x="7185535" y="1708943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NDVI scenario</a:t>
            </a:r>
            <a:endParaRPr sz="1200"/>
          </a:p>
        </p:txBody>
      </p:sp>
      <p:sp>
        <p:nvSpPr>
          <p:cNvPr id="79" name="Google Shape;79;p13"/>
          <p:cNvSpPr/>
          <p:nvPr/>
        </p:nvSpPr>
        <p:spPr>
          <a:xfrm>
            <a:off x="5913148" y="2318504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LULC baseline</a:t>
            </a:r>
            <a:endParaRPr sz="1200"/>
          </a:p>
        </p:txBody>
      </p:sp>
      <p:sp>
        <p:nvSpPr>
          <p:cNvPr id="80" name="Google Shape;80;p13"/>
          <p:cNvSpPr/>
          <p:nvPr/>
        </p:nvSpPr>
        <p:spPr>
          <a:xfrm>
            <a:off x="7182333" y="2318504"/>
            <a:ext cx="1188600" cy="490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9525">
            <a:solidFill>
              <a:srgbClr val="00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LULC scenario</a:t>
            </a:r>
            <a:endParaRPr sz="1200"/>
          </a:p>
        </p:txBody>
      </p:sp>
      <p:cxnSp>
        <p:nvCxnSpPr>
          <p:cNvPr id="81" name="Google Shape;81;p13"/>
          <p:cNvCxnSpPr>
            <a:stCxn id="77" idx="1"/>
            <a:endCxn id="82" idx="1"/>
          </p:cNvCxnSpPr>
          <p:nvPr/>
        </p:nvCxnSpPr>
        <p:spPr>
          <a:xfrm flipH="1">
            <a:off x="5758723" y="1955768"/>
            <a:ext cx="138600" cy="1456500"/>
          </a:xfrm>
          <a:prstGeom prst="bentConnector3">
            <a:avLst>
              <a:gd fmla="val 271752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3" name="Google Shape;83;p13"/>
          <p:cNvCxnSpPr>
            <a:stCxn id="79" idx="1"/>
            <a:endCxn id="82" idx="1"/>
          </p:cNvCxnSpPr>
          <p:nvPr/>
        </p:nvCxnSpPr>
        <p:spPr>
          <a:xfrm flipH="1">
            <a:off x="5758948" y="2563754"/>
            <a:ext cx="154200" cy="848700"/>
          </a:xfrm>
          <a:prstGeom prst="bentConnector3">
            <a:avLst>
              <a:gd fmla="val 254522" name="adj1"/>
            </a:avLst>
          </a:prstGeom>
          <a:noFill/>
          <a:ln cap="flat" cmpd="sng" w="19050">
            <a:solidFill>
              <a:srgbClr val="666666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84" name="Google Shape;84;p13"/>
          <p:cNvCxnSpPr>
            <a:stCxn id="78" idx="3"/>
            <a:endCxn id="85" idx="3"/>
          </p:cNvCxnSpPr>
          <p:nvPr/>
        </p:nvCxnSpPr>
        <p:spPr>
          <a:xfrm>
            <a:off x="8374135" y="1954193"/>
            <a:ext cx="170100" cy="1458300"/>
          </a:xfrm>
          <a:prstGeom prst="bentConnector3">
            <a:avLst>
              <a:gd fmla="val 239984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grpSp>
        <p:nvGrpSpPr>
          <p:cNvPr id="86" name="Google Shape;86;p13"/>
          <p:cNvGrpSpPr/>
          <p:nvPr/>
        </p:nvGrpSpPr>
        <p:grpSpPr>
          <a:xfrm>
            <a:off x="6634430" y="5714857"/>
            <a:ext cx="2528750" cy="1548537"/>
            <a:chOff x="7245150" y="4833425"/>
            <a:chExt cx="2528750" cy="1947600"/>
          </a:xfrm>
        </p:grpSpPr>
        <p:sp>
          <p:nvSpPr>
            <p:cNvPr id="87" name="Google Shape;87;p13"/>
            <p:cNvSpPr/>
            <p:nvPr/>
          </p:nvSpPr>
          <p:spPr>
            <a:xfrm>
              <a:off x="7245150" y="4833425"/>
              <a:ext cx="2508300" cy="19476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/>
                <a:t>Legend </a:t>
              </a:r>
              <a:endParaRPr b="1"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7415900" y="5392388"/>
              <a:ext cx="645300" cy="219900"/>
            </a:xfrm>
            <a:prstGeom prst="roundRect">
              <a:avLst>
                <a:gd fmla="val 16667" name="adj"/>
              </a:avLst>
            </a:prstGeom>
            <a:solidFill>
              <a:srgbClr val="CFE2F3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13"/>
            <p:cNvSpPr txBox="1"/>
            <p:nvPr/>
          </p:nvSpPr>
          <p:spPr>
            <a:xfrm>
              <a:off x="8061200" y="5250625"/>
              <a:ext cx="10608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Input data</a:t>
              </a:r>
              <a:endParaRPr/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7415900" y="5876588"/>
              <a:ext cx="645300" cy="219900"/>
            </a:xfrm>
            <a:prstGeom prst="roundRect">
              <a:avLst>
                <a:gd fmla="val 16667" name="adj"/>
              </a:avLst>
            </a:prstGeom>
            <a:solidFill>
              <a:srgbClr val="D9D9D9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13"/>
            <p:cNvSpPr txBox="1"/>
            <p:nvPr/>
          </p:nvSpPr>
          <p:spPr>
            <a:xfrm>
              <a:off x="8061200" y="5734841"/>
              <a:ext cx="17127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Intermediate data</a:t>
              </a:r>
              <a:endParaRPr/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7415900" y="6360788"/>
              <a:ext cx="645300" cy="219900"/>
            </a:xfrm>
            <a:prstGeom prst="roundRect">
              <a:avLst>
                <a:gd fmla="val 16667" name="adj"/>
              </a:avLst>
            </a:prstGeom>
            <a:solidFill>
              <a:srgbClr val="FFF2CC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13"/>
            <p:cNvSpPr txBox="1"/>
            <p:nvPr/>
          </p:nvSpPr>
          <p:spPr>
            <a:xfrm>
              <a:off x="8061200" y="6219049"/>
              <a:ext cx="1712700" cy="50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Output data</a:t>
              </a:r>
              <a:endParaRPr/>
            </a:p>
          </p:txBody>
        </p:sp>
      </p:grpSp>
      <p:sp>
        <p:nvSpPr>
          <p:cNvPr id="73" name="Google Shape;73;p13"/>
          <p:cNvSpPr/>
          <p:nvPr/>
        </p:nvSpPr>
        <p:spPr>
          <a:xfrm>
            <a:off x="769525" y="3220925"/>
            <a:ext cx="1358700" cy="4905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Nature exposure (NDVI) baseline</a:t>
            </a:r>
            <a:endParaRPr sz="1200"/>
          </a:p>
        </p:txBody>
      </p:sp>
      <p:sp>
        <p:nvSpPr>
          <p:cNvPr id="75" name="Google Shape;75;p13"/>
          <p:cNvSpPr/>
          <p:nvPr/>
        </p:nvSpPr>
        <p:spPr>
          <a:xfrm>
            <a:off x="2336049" y="3225025"/>
            <a:ext cx="1358700" cy="4779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Nature exposure (NDVI) scenario</a:t>
            </a:r>
            <a:endParaRPr sz="1200"/>
          </a:p>
        </p:txBody>
      </p:sp>
      <p:cxnSp>
        <p:nvCxnSpPr>
          <p:cNvPr id="94" name="Google Shape;94;p13"/>
          <p:cNvCxnSpPr>
            <a:stCxn id="71" idx="3"/>
            <a:endCxn id="75" idx="0"/>
          </p:cNvCxnSpPr>
          <p:nvPr/>
        </p:nvCxnSpPr>
        <p:spPr>
          <a:xfrm>
            <a:off x="2835458" y="2726037"/>
            <a:ext cx="180000" cy="4989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5" name="Google Shape;95;p13"/>
          <p:cNvCxnSpPr>
            <a:stCxn id="69" idx="2"/>
            <a:endCxn id="73" idx="0"/>
          </p:cNvCxnSpPr>
          <p:nvPr/>
        </p:nvCxnSpPr>
        <p:spPr>
          <a:xfrm flipH="1" rot="-5400000">
            <a:off x="931670" y="2703229"/>
            <a:ext cx="1035000" cy="600"/>
          </a:xfrm>
          <a:prstGeom prst="bentConnector3">
            <a:avLst>
              <a:gd fmla="val 49995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6" name="Google Shape;96;p13"/>
          <p:cNvCxnSpPr>
            <a:stCxn id="71" idx="1"/>
            <a:endCxn id="73" idx="0"/>
          </p:cNvCxnSpPr>
          <p:nvPr/>
        </p:nvCxnSpPr>
        <p:spPr>
          <a:xfrm flipH="1">
            <a:off x="1448858" y="2726037"/>
            <a:ext cx="198000" cy="4950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2" name="Google Shape;82;p13"/>
          <p:cNvSpPr/>
          <p:nvPr/>
        </p:nvSpPr>
        <p:spPr>
          <a:xfrm>
            <a:off x="5758800" y="3167100"/>
            <a:ext cx="1358700" cy="4905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Nature exposure (NDVI) baseline</a:t>
            </a:r>
            <a:endParaRPr sz="1200"/>
          </a:p>
        </p:txBody>
      </p:sp>
      <p:sp>
        <p:nvSpPr>
          <p:cNvPr id="85" name="Google Shape;85;p13"/>
          <p:cNvSpPr/>
          <p:nvPr/>
        </p:nvSpPr>
        <p:spPr>
          <a:xfrm>
            <a:off x="7185523" y="3167100"/>
            <a:ext cx="1358700" cy="490500"/>
          </a:xfrm>
          <a:prstGeom prst="roundRect">
            <a:avLst>
              <a:gd fmla="val 16667" name="adj"/>
            </a:avLst>
          </a:prstGeom>
          <a:solidFill>
            <a:srgbClr val="D9D9D9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Nature exposure (NDVI) scenario</a:t>
            </a:r>
            <a:endParaRPr sz="1100"/>
          </a:p>
        </p:txBody>
      </p:sp>
      <p:cxnSp>
        <p:nvCxnSpPr>
          <p:cNvPr id="97" name="Google Shape;97;p13"/>
          <p:cNvCxnSpPr>
            <a:stCxn id="82" idx="2"/>
            <a:endCxn id="56" idx="3"/>
          </p:cNvCxnSpPr>
          <p:nvPr/>
        </p:nvCxnSpPr>
        <p:spPr>
          <a:xfrm rot="5400000">
            <a:off x="5752950" y="3660900"/>
            <a:ext cx="688500" cy="6819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8" name="Google Shape;98;p13"/>
          <p:cNvCxnSpPr>
            <a:stCxn id="85" idx="2"/>
            <a:endCxn id="56" idx="3"/>
          </p:cNvCxnSpPr>
          <p:nvPr/>
        </p:nvCxnSpPr>
        <p:spPr>
          <a:xfrm rot="5400000">
            <a:off x="6466423" y="2947650"/>
            <a:ext cx="688500" cy="21084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9" name="Google Shape;99;p13"/>
          <p:cNvSpPr/>
          <p:nvPr/>
        </p:nvSpPr>
        <p:spPr>
          <a:xfrm>
            <a:off x="392400" y="132413"/>
            <a:ext cx="1064394" cy="490482"/>
          </a:xfrm>
          <a:prstGeom prst="flowChartTerminator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Start </a:t>
            </a:r>
            <a:endParaRPr/>
          </a:p>
        </p:txBody>
      </p:sp>
      <p:cxnSp>
        <p:nvCxnSpPr>
          <p:cNvPr id="100" name="Google Shape;100;p13"/>
          <p:cNvCxnSpPr>
            <a:stCxn id="101" idx="2"/>
            <a:endCxn id="55" idx="0"/>
          </p:cNvCxnSpPr>
          <p:nvPr/>
        </p:nvCxnSpPr>
        <p:spPr>
          <a:xfrm rot="5400000">
            <a:off x="3316050" y="-127900"/>
            <a:ext cx="552300" cy="2318700"/>
          </a:xfrm>
          <a:prstGeom prst="bentConnector3">
            <a:avLst>
              <a:gd fmla="val 49986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02" name="Google Shape;102;p13"/>
          <p:cNvCxnSpPr>
            <a:stCxn id="99" idx="3"/>
            <a:endCxn id="101" idx="1"/>
          </p:cNvCxnSpPr>
          <p:nvPr/>
        </p:nvCxnSpPr>
        <p:spPr>
          <a:xfrm>
            <a:off x="1456794" y="377654"/>
            <a:ext cx="2403000" cy="600"/>
          </a:xfrm>
          <a:prstGeom prst="bentConnector3">
            <a:avLst>
              <a:gd fmla="val 49997" name="adj1"/>
            </a:avLst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1" name="Google Shape;101;p13"/>
          <p:cNvSpPr/>
          <p:nvPr/>
        </p:nvSpPr>
        <p:spPr>
          <a:xfrm>
            <a:off x="3859650" y="0"/>
            <a:ext cx="1783800" cy="755300"/>
          </a:xfrm>
          <a:prstGeom prst="flowChartDecision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03" name="Google Shape;103;p13"/>
          <p:cNvCxnSpPr>
            <a:stCxn id="101" idx="3"/>
            <a:endCxn id="54" idx="0"/>
          </p:cNvCxnSpPr>
          <p:nvPr/>
        </p:nvCxnSpPr>
        <p:spPr>
          <a:xfrm>
            <a:off x="5643450" y="377650"/>
            <a:ext cx="1510800" cy="929700"/>
          </a:xfrm>
          <a:prstGeom prst="bentConnector2">
            <a:avLst/>
          </a:prstGeom>
          <a:noFill/>
          <a:ln cap="flat" cmpd="sng" w="19050">
            <a:solidFill>
              <a:srgbClr val="666666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04" name="Google Shape;104;p13"/>
          <p:cNvSpPr txBox="1"/>
          <p:nvPr/>
        </p:nvSpPr>
        <p:spPr>
          <a:xfrm>
            <a:off x="4032225" y="49399"/>
            <a:ext cx="1438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latin typeface="Times New Roman"/>
                <a:ea typeface="Times New Roman"/>
                <a:cs typeface="Times New Roman"/>
                <a:sym typeface="Times New Roman"/>
              </a:rPr>
              <a:t>Have LULC scenario maps</a:t>
            </a:r>
            <a:endParaRPr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4079800" y="673250"/>
            <a:ext cx="67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latin typeface="Times New Roman"/>
                <a:ea typeface="Times New Roman"/>
                <a:cs typeface="Times New Roman"/>
                <a:sym typeface="Times New Roman"/>
              </a:rPr>
              <a:t>Yes</a:t>
            </a:r>
            <a:endParaRPr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5643450" y="63600"/>
            <a:ext cx="1438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>
                <a:latin typeface="Times New Roman"/>
                <a:ea typeface="Times New Roman"/>
                <a:cs typeface="Times New Roman"/>
                <a:sym typeface="Times New Roman"/>
              </a:rPr>
              <a:t>No</a:t>
            </a:r>
            <a:endParaRPr i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07" name="Google Shape;107;p13"/>
          <p:cNvCxnSpPr>
            <a:stCxn id="80" idx="3"/>
            <a:endCxn id="85" idx="3"/>
          </p:cNvCxnSpPr>
          <p:nvPr/>
        </p:nvCxnSpPr>
        <p:spPr>
          <a:xfrm>
            <a:off x="8370933" y="2563754"/>
            <a:ext cx="173400" cy="848700"/>
          </a:xfrm>
          <a:prstGeom prst="bentConnector3">
            <a:avLst>
              <a:gd fmla="val 237264" name="adj1"/>
            </a:avLst>
          </a:prstGeom>
          <a:noFill/>
          <a:ln cap="flat" cmpd="sng" w="19050">
            <a:solidFill>
              <a:srgbClr val="666666"/>
            </a:solidFill>
            <a:prstDash val="dash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